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y="5143500" cx="9144000"/>
  <p:notesSz cx="6858000" cy="9144000"/>
  <p:embeddedFontLst>
    <p:embeddedFont>
      <p:font typeface="Playfair Display"/>
      <p:regular r:id="rId54"/>
      <p:bold r:id="rId55"/>
      <p:italic r:id="rId56"/>
      <p:boldItalic r:id="rId57"/>
    </p:embeddedFont>
    <p:embeddedFont>
      <p:font typeface="Montserrat"/>
      <p:regular r:id="rId58"/>
      <p:bold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4D367DFC-ECAC-42A4-A96C-38804912E846}">
  <a:tblStyle styleId="{4D367DFC-ECAC-42A4-A96C-38804912E846}"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PlayfairDisplay-bold.fntdata"/><Relationship Id="rId10" Type="http://schemas.openxmlformats.org/officeDocument/2006/relationships/slide" Target="slides/slide5.xml"/><Relationship Id="rId54" Type="http://schemas.openxmlformats.org/officeDocument/2006/relationships/font" Target="fonts/PlayfairDisplay-regular.fntdata"/><Relationship Id="rId13" Type="http://schemas.openxmlformats.org/officeDocument/2006/relationships/slide" Target="slides/slide8.xml"/><Relationship Id="rId57" Type="http://schemas.openxmlformats.org/officeDocument/2006/relationships/font" Target="fonts/PlayfairDisplay-boldItalic.fntdata"/><Relationship Id="rId12" Type="http://schemas.openxmlformats.org/officeDocument/2006/relationships/slide" Target="slides/slide7.xml"/><Relationship Id="rId56" Type="http://schemas.openxmlformats.org/officeDocument/2006/relationships/font" Target="fonts/PlayfairDisplay-italic.fntdata"/><Relationship Id="rId15" Type="http://schemas.openxmlformats.org/officeDocument/2006/relationships/slide" Target="slides/slide10.xml"/><Relationship Id="rId59" Type="http://schemas.openxmlformats.org/officeDocument/2006/relationships/font" Target="fonts/Montserrat-bold.fntdata"/><Relationship Id="rId14" Type="http://schemas.openxmlformats.org/officeDocument/2006/relationships/slide" Target="slides/slide9.xml"/><Relationship Id="rId58" Type="http://schemas.openxmlformats.org/officeDocument/2006/relationships/font" Target="fonts/Montserrat-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 name="Shape 24"/>
        <p:cNvGrpSpPr/>
        <p:nvPr/>
      </p:nvGrpSpPr>
      <p:grpSpPr>
        <a:xfrm>
          <a:off x="0" y="0"/>
          <a:ext cx="0" cy="0"/>
          <a:chOff x="0" y="0"/>
          <a:chExt cx="0" cy="0"/>
        </a:xfrm>
      </p:grpSpPr>
      <p:sp>
        <p:nvSpPr>
          <p:cNvPr id="25" name="Shape 2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6" name="Shape 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rPr>
              <a:t>Sharon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rPr>
              <a:t>Sharon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Sharon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rPr>
              <a:t>Sharon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rPr>
              <a:t>Sharon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Sharon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Sharon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Sharon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Sharon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 name="Shape 31"/>
        <p:cNvGrpSpPr/>
        <p:nvPr/>
      </p:nvGrpSpPr>
      <p:grpSpPr>
        <a:xfrm>
          <a:off x="0" y="0"/>
          <a:ext cx="0" cy="0"/>
          <a:chOff x="0" y="0"/>
          <a:chExt cx="0" cy="0"/>
        </a:xfrm>
      </p:grpSpPr>
      <p:sp>
        <p:nvSpPr>
          <p:cNvPr id="32" name="Shape 3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3" name="Shape 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Sharon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Clr>
                <a:schemeClr val="dk1"/>
              </a:buClr>
              <a:buSzPct val="100000"/>
              <a:buFont typeface="Arial"/>
              <a:buNone/>
            </a:pPr>
            <a:r>
              <a:rPr lang="en">
                <a:solidFill>
                  <a:schemeClr val="dk1"/>
                </a:solidFill>
              </a:rPr>
              <a:t>Sharon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 name="Shape 37"/>
        <p:cNvGrpSpPr/>
        <p:nvPr/>
      </p:nvGrpSpPr>
      <p:grpSpPr>
        <a:xfrm>
          <a:off x="0" y="0"/>
          <a:ext cx="0" cy="0"/>
          <a:chOff x="0" y="0"/>
          <a:chExt cx="0" cy="0"/>
        </a:xfrm>
      </p:grpSpPr>
      <p:sp>
        <p:nvSpPr>
          <p:cNvPr id="38" name="Shape 3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9" name="Shape 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Moonshot video - Sharon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46" name="Shape 2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70" name="Shape 2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 name="Shape 42"/>
        <p:cNvGrpSpPr/>
        <p:nvPr/>
      </p:nvGrpSpPr>
      <p:grpSpPr>
        <a:xfrm>
          <a:off x="0" y="0"/>
          <a:ext cx="0" cy="0"/>
          <a:chOff x="0" y="0"/>
          <a:chExt cx="0" cy="0"/>
        </a:xfrm>
      </p:grpSpPr>
      <p:sp>
        <p:nvSpPr>
          <p:cNvPr id="43" name="Shape 43"/>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44" name="Shape 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Shannon - participant question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75" name="Shape 2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87" name="Shape 2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297" name="Shape 2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0" name="Shape 300"/>
        <p:cNvGrpSpPr/>
        <p:nvPr/>
      </p:nvGrpSpPr>
      <p:grpSpPr>
        <a:xfrm>
          <a:off x="0" y="0"/>
          <a:ext cx="0" cy="0"/>
          <a:chOff x="0" y="0"/>
          <a:chExt cx="0" cy="0"/>
        </a:xfrm>
      </p:grpSpPr>
      <p:sp>
        <p:nvSpPr>
          <p:cNvPr id="301" name="Shape 30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02" name="Shape 3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12" name="Shape 3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6" name="Shape 316"/>
        <p:cNvGrpSpPr/>
        <p:nvPr/>
      </p:nvGrpSpPr>
      <p:grpSpPr>
        <a:xfrm>
          <a:off x="0" y="0"/>
          <a:ext cx="0" cy="0"/>
          <a:chOff x="0" y="0"/>
          <a:chExt cx="0" cy="0"/>
        </a:xfrm>
      </p:grpSpPr>
      <p:sp>
        <p:nvSpPr>
          <p:cNvPr id="317" name="Shape 31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18" name="Shape 3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1" name="Shape 321"/>
        <p:cNvGrpSpPr/>
        <p:nvPr/>
      </p:nvGrpSpPr>
      <p:grpSpPr>
        <a:xfrm>
          <a:off x="0" y="0"/>
          <a:ext cx="0" cy="0"/>
          <a:chOff x="0" y="0"/>
          <a:chExt cx="0" cy="0"/>
        </a:xfrm>
      </p:grpSpPr>
      <p:sp>
        <p:nvSpPr>
          <p:cNvPr id="322" name="Shape 32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23" name="Shape 32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7" name="Shape 327"/>
        <p:cNvGrpSpPr/>
        <p:nvPr/>
      </p:nvGrpSpPr>
      <p:grpSpPr>
        <a:xfrm>
          <a:off x="0" y="0"/>
          <a:ext cx="0" cy="0"/>
          <a:chOff x="0" y="0"/>
          <a:chExt cx="0" cy="0"/>
        </a:xfrm>
      </p:grpSpPr>
      <p:sp>
        <p:nvSpPr>
          <p:cNvPr id="328" name="Shape 32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329" name="Shape 32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Sharon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Sharon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rPr>
              <a:t>Sharon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rPr>
              <a:t>Sharon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rPr>
              <a:t>Sharon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Shape 10"/>
          <p:cNvSpPr txBox="1"/>
          <p:nvPr>
            <p:ph type="ctrTitle"/>
          </p:nvPr>
        </p:nvSpPr>
        <p:spPr>
          <a:xfrm>
            <a:off x="512700" y="1991850"/>
            <a:ext cx="8118599" cy="1159799"/>
          </a:xfrm>
          <a:prstGeom prst="rect">
            <a:avLst/>
          </a:prstGeom>
        </p:spPr>
        <p:txBody>
          <a:bodyPr anchorCtr="0" anchor="ctr" bIns="91425" lIns="91425" rIns="91425" tIns="91425"/>
          <a:lstStyle>
            <a:lvl1pPr lvl="0" algn="ctr">
              <a:spcBef>
                <a:spcPts val="0"/>
              </a:spcBef>
              <a:buSzPct val="100000"/>
              <a:defRPr sz="7200"/>
            </a:lvl1pPr>
            <a:lvl2pPr lvl="1" algn="ctr">
              <a:spcBef>
                <a:spcPts val="0"/>
              </a:spcBef>
              <a:buSzPct val="100000"/>
              <a:defRPr sz="7200"/>
            </a:lvl2pPr>
            <a:lvl3pPr lvl="2" algn="ctr">
              <a:spcBef>
                <a:spcPts val="0"/>
              </a:spcBef>
              <a:buSzPct val="100000"/>
              <a:defRPr sz="7200"/>
            </a:lvl3pPr>
            <a:lvl4pPr lvl="3" algn="ctr">
              <a:spcBef>
                <a:spcPts val="0"/>
              </a:spcBef>
              <a:buSzPct val="100000"/>
              <a:defRPr sz="7200"/>
            </a:lvl4pPr>
            <a:lvl5pPr lvl="4" algn="ctr">
              <a:spcBef>
                <a:spcPts val="0"/>
              </a:spcBef>
              <a:buSzPct val="100000"/>
              <a:defRPr sz="7200"/>
            </a:lvl5pPr>
            <a:lvl6pPr lvl="5" algn="ctr">
              <a:spcBef>
                <a:spcPts val="0"/>
              </a:spcBef>
              <a:buSzPct val="100000"/>
              <a:defRPr sz="7200"/>
            </a:lvl6pPr>
            <a:lvl7pPr lvl="6" algn="ctr">
              <a:spcBef>
                <a:spcPts val="0"/>
              </a:spcBef>
              <a:buSzPct val="100000"/>
              <a:defRPr sz="7200"/>
            </a:lvl7pPr>
            <a:lvl8pPr lvl="7" algn="ctr">
              <a:spcBef>
                <a:spcPts val="0"/>
              </a:spcBef>
              <a:buSzPct val="100000"/>
              <a:defRPr sz="7200"/>
            </a:lvl8pPr>
            <a:lvl9pPr lvl="8" algn="ctr">
              <a:spcBef>
                <a:spcPts val="0"/>
              </a:spcBef>
              <a:buSzPct val="100000"/>
              <a:defRPr sz="72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title">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Shape 12"/>
          <p:cNvSpPr txBox="1"/>
          <p:nvPr>
            <p:ph type="ctrTitle"/>
          </p:nvPr>
        </p:nvSpPr>
        <p:spPr>
          <a:xfrm>
            <a:off x="1851725" y="1583350"/>
            <a:ext cx="5440500" cy="1159799"/>
          </a:xfrm>
          <a:prstGeom prst="rect">
            <a:avLst/>
          </a:prstGeom>
        </p:spPr>
        <p:txBody>
          <a:bodyPr anchorCtr="0" anchor="ctr" bIns="91425" lIns="91425" rIns="91425" tIns="91425"/>
          <a:lstStyle>
            <a:lvl1pPr lvl="0" rtl="0" algn="ctr">
              <a:spcBef>
                <a:spcPts val="0"/>
              </a:spcBef>
              <a:buSzPct val="100000"/>
              <a:defRPr sz="4800"/>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sp>
        <p:nvSpPr>
          <p:cNvPr id="13" name="Shape 13"/>
          <p:cNvSpPr txBox="1"/>
          <p:nvPr>
            <p:ph idx="1" type="subTitle"/>
          </p:nvPr>
        </p:nvSpPr>
        <p:spPr>
          <a:xfrm>
            <a:off x="2135200" y="3812000"/>
            <a:ext cx="4873500" cy="1331400"/>
          </a:xfrm>
          <a:prstGeom prst="rect">
            <a:avLst/>
          </a:prstGeom>
        </p:spPr>
        <p:txBody>
          <a:bodyPr anchorCtr="0" anchor="ctr" bIns="91425" lIns="91425" rIns="91425" tIns="91425"/>
          <a:lstStyle>
            <a:lvl1pPr lvl="0" rtl="0" algn="ctr">
              <a:spcBef>
                <a:spcPts val="0"/>
              </a:spcBef>
              <a:buNone/>
              <a:defRPr/>
            </a:lvl1pPr>
            <a:lvl2pPr lvl="1" rtl="0" algn="ctr">
              <a:spcBef>
                <a:spcPts val="0"/>
              </a:spcBef>
              <a:buSzPct val="100000"/>
              <a:buNone/>
              <a:defRPr sz="3000"/>
            </a:lvl2pPr>
            <a:lvl3pPr lvl="2" rtl="0" algn="ctr">
              <a:spcBef>
                <a:spcPts val="0"/>
              </a:spcBef>
              <a:buSzPct val="100000"/>
              <a:buNone/>
              <a:defRPr sz="3000"/>
            </a:lvl3pPr>
            <a:lvl4pPr lvl="3" rtl="0" algn="ctr">
              <a:spcBef>
                <a:spcPts val="0"/>
              </a:spcBef>
              <a:buSzPct val="100000"/>
              <a:buNone/>
              <a:defRPr sz="3000"/>
            </a:lvl4pPr>
            <a:lvl5pPr lvl="4" rtl="0" algn="ctr">
              <a:spcBef>
                <a:spcPts val="0"/>
              </a:spcBef>
              <a:buSzPct val="100000"/>
              <a:buNone/>
              <a:defRPr sz="3000"/>
            </a:lvl5pPr>
            <a:lvl6pPr lvl="5" rtl="0" algn="ctr">
              <a:spcBef>
                <a:spcPts val="0"/>
              </a:spcBef>
              <a:buSzPct val="100000"/>
              <a:buNone/>
              <a:defRPr sz="3000"/>
            </a:lvl6pPr>
            <a:lvl7pPr lvl="6" rtl="0" algn="ctr">
              <a:spcBef>
                <a:spcPts val="0"/>
              </a:spcBef>
              <a:buSzPct val="100000"/>
              <a:buNone/>
              <a:defRPr sz="3000"/>
            </a:lvl7pPr>
            <a:lvl8pPr lvl="7" rtl="0" algn="ctr">
              <a:spcBef>
                <a:spcPts val="0"/>
              </a:spcBef>
              <a:buSzPct val="100000"/>
              <a:buNone/>
              <a:defRPr sz="3000"/>
            </a:lvl8pPr>
            <a:lvl9pPr lvl="8" rtl="0" algn="ctr">
              <a:spcBef>
                <a:spcPts val="0"/>
              </a:spcBef>
              <a:buSzPct val="100000"/>
              <a:buNone/>
              <a:defRPr sz="3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Shape 15"/>
          <p:cNvSpPr txBox="1"/>
          <p:nvPr>
            <p:ph idx="1" type="body"/>
          </p:nvPr>
        </p:nvSpPr>
        <p:spPr>
          <a:xfrm>
            <a:off x="658050" y="3685800"/>
            <a:ext cx="5860500" cy="819899"/>
          </a:xfrm>
          <a:prstGeom prst="rect">
            <a:avLst/>
          </a:prstGeom>
        </p:spPr>
        <p:txBody>
          <a:bodyPr anchorCtr="0" anchor="b" bIns="91425" lIns="91425" rIns="91425" tIns="91425"/>
          <a:lstStyle>
            <a:lvl1pPr lvl="0" rtl="0">
              <a:spcBef>
                <a:spcPts val="0"/>
              </a:spcBef>
              <a:buSzPct val="100000"/>
              <a:defRPr sz="3000"/>
            </a:lvl1pPr>
            <a:lvl2pPr lvl="1" rtl="0" algn="ctr">
              <a:spcBef>
                <a:spcPts val="0"/>
              </a:spcBef>
              <a:buSzPct val="100000"/>
              <a:defRPr sz="3000"/>
            </a:lvl2pPr>
            <a:lvl3pPr lvl="2" rtl="0" algn="ctr">
              <a:spcBef>
                <a:spcPts val="0"/>
              </a:spcBef>
              <a:buSzPct val="100000"/>
              <a:defRPr sz="3000"/>
            </a:lvl3pPr>
            <a:lvl4pPr lvl="3" rtl="0" algn="ctr">
              <a:spcBef>
                <a:spcPts val="0"/>
              </a:spcBef>
              <a:buSzPct val="100000"/>
              <a:defRPr sz="3000"/>
            </a:lvl4pPr>
            <a:lvl5pPr lvl="4" rtl="0" algn="ctr">
              <a:spcBef>
                <a:spcPts val="0"/>
              </a:spcBef>
              <a:buSzPct val="100000"/>
              <a:defRPr sz="3000"/>
            </a:lvl5pPr>
            <a:lvl6pPr lvl="5" rtl="0" algn="ctr">
              <a:spcBef>
                <a:spcPts val="0"/>
              </a:spcBef>
              <a:buSzPct val="100000"/>
              <a:defRPr sz="3000"/>
            </a:lvl6pPr>
            <a:lvl7pPr lvl="6" rtl="0" algn="ctr">
              <a:spcBef>
                <a:spcPts val="0"/>
              </a:spcBef>
              <a:buSzPct val="100000"/>
              <a:defRPr sz="3000"/>
            </a:lvl7pPr>
            <a:lvl8pPr lvl="7" rtl="0" algn="ctr">
              <a:spcBef>
                <a:spcPts val="0"/>
              </a:spcBef>
              <a:buSzPct val="100000"/>
              <a:defRPr sz="3000"/>
            </a:lvl8pPr>
            <a:lvl9pPr lvl="8" algn="ctr">
              <a:spcBef>
                <a:spcPts val="0"/>
              </a:spcBef>
              <a:buSzPct val="100000"/>
              <a:defRPr sz="30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 1 column">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Shape 17"/>
          <p:cNvSpPr txBox="1"/>
          <p:nvPr>
            <p:ph type="title"/>
          </p:nvPr>
        </p:nvSpPr>
        <p:spPr>
          <a:xfrm>
            <a:off x="1272675" y="2143050"/>
            <a:ext cx="6598500" cy="8574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1236500" y="3727575"/>
            <a:ext cx="6671100" cy="1198199"/>
          </a:xfrm>
          <a:prstGeom prst="rect">
            <a:avLst/>
          </a:prstGeom>
        </p:spPr>
        <p:txBody>
          <a:bodyPr anchorCtr="0" anchor="b"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Shape 20"/>
          <p:cNvSpPr txBox="1"/>
          <p:nvPr>
            <p:ph type="title"/>
          </p:nvPr>
        </p:nvSpPr>
        <p:spPr>
          <a:xfrm>
            <a:off x="1272675" y="2143050"/>
            <a:ext cx="6598500" cy="8574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Shape 22"/>
          <p:cNvSpPr txBox="1"/>
          <p:nvPr>
            <p:ph idx="1" type="body"/>
          </p:nvPr>
        </p:nvSpPr>
        <p:spPr>
          <a:xfrm>
            <a:off x="457200" y="4252325"/>
            <a:ext cx="8229600" cy="890999"/>
          </a:xfrm>
          <a:prstGeom prst="rect">
            <a:avLst/>
          </a:prstGeom>
        </p:spPr>
        <p:txBody>
          <a:bodyPr anchorCtr="0" anchor="ctr" bIns="91425" lIns="91425" rIns="91425" tIns="91425"/>
          <a:lstStyle>
            <a:lvl1pPr lvl="0" algn="ctr">
              <a:spcBef>
                <a:spcPts val="360"/>
              </a:spcBef>
              <a:buSzPct val="100000"/>
              <a:buFont typeface="Montserrat"/>
              <a:buNone/>
              <a:defRPr sz="3000">
                <a:latin typeface="Montserrat"/>
                <a:ea typeface="Montserrat"/>
                <a:cs typeface="Montserrat"/>
                <a:sym typeface="Montserrat"/>
              </a:defRPr>
            </a:lvl1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3" name="Shape 2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0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Shape 6"/>
          <p:cNvSpPr/>
          <p:nvPr/>
        </p:nvSpPr>
        <p:spPr>
          <a:xfrm>
            <a:off x="5975" y="0"/>
            <a:ext cx="9144000" cy="5143499"/>
          </a:xfrm>
          <a:prstGeom prst="rect">
            <a:avLst/>
          </a:prstGeom>
          <a:solidFill>
            <a:srgbClr val="161732">
              <a:alpha val="36540"/>
            </a:srgbClr>
          </a:solidFill>
          <a:ln>
            <a:noFill/>
          </a:ln>
        </p:spPr>
        <p:txBody>
          <a:bodyPr anchorCtr="0" anchor="ctr" bIns="91425" lIns="91425" rIns="91425" tIns="91425">
            <a:noAutofit/>
          </a:bodyPr>
          <a:lstStyle/>
          <a:p>
            <a:pPr lvl="0">
              <a:spcBef>
                <a:spcPts val="0"/>
              </a:spcBef>
              <a:buNone/>
            </a:pPr>
            <a:r>
              <a:t/>
            </a:r>
            <a:endParaRPr/>
          </a:p>
        </p:txBody>
      </p:sp>
      <p:sp>
        <p:nvSpPr>
          <p:cNvPr id="7" name="Shape 7"/>
          <p:cNvSpPr txBox="1"/>
          <p:nvPr>
            <p:ph type="title"/>
          </p:nvPr>
        </p:nvSpPr>
        <p:spPr>
          <a:xfrm>
            <a:off x="1272675" y="2143050"/>
            <a:ext cx="6598500" cy="857400"/>
          </a:xfrm>
          <a:prstGeom prst="rect">
            <a:avLst/>
          </a:prstGeom>
          <a:noFill/>
          <a:ln>
            <a:noFill/>
          </a:ln>
        </p:spPr>
        <p:txBody>
          <a:bodyPr anchorCtr="0" anchor="ctr" bIns="91425" lIns="91425" rIns="91425" tIns="91425"/>
          <a:lstStyle>
            <a:lvl1pPr lvl="0" algn="ctr">
              <a:spcBef>
                <a:spcPts val="0"/>
              </a:spcBef>
              <a:buClr>
                <a:srgbClr val="FFFFFF"/>
              </a:buClr>
              <a:buSzPct val="100000"/>
              <a:buFont typeface="Montserrat"/>
              <a:buNone/>
              <a:defRPr b="1" sz="6000">
                <a:solidFill>
                  <a:srgbClr val="FFFFFF"/>
                </a:solidFill>
                <a:latin typeface="Montserrat"/>
                <a:ea typeface="Montserrat"/>
                <a:cs typeface="Montserrat"/>
                <a:sym typeface="Montserrat"/>
              </a:defRPr>
            </a:lvl1pPr>
            <a:lvl2pPr lvl="1" algn="ctr">
              <a:spcBef>
                <a:spcPts val="0"/>
              </a:spcBef>
              <a:buClr>
                <a:srgbClr val="FFFFFF"/>
              </a:buClr>
              <a:buSzPct val="100000"/>
              <a:buFont typeface="Montserrat"/>
              <a:buNone/>
              <a:defRPr b="1" sz="6000">
                <a:solidFill>
                  <a:srgbClr val="FFFFFF"/>
                </a:solidFill>
                <a:latin typeface="Montserrat"/>
                <a:ea typeface="Montserrat"/>
                <a:cs typeface="Montserrat"/>
                <a:sym typeface="Montserrat"/>
              </a:defRPr>
            </a:lvl2pPr>
            <a:lvl3pPr lvl="2" algn="ctr">
              <a:spcBef>
                <a:spcPts val="0"/>
              </a:spcBef>
              <a:buClr>
                <a:srgbClr val="FFFFFF"/>
              </a:buClr>
              <a:buSzPct val="100000"/>
              <a:buFont typeface="Montserrat"/>
              <a:buNone/>
              <a:defRPr b="1" sz="6000">
                <a:solidFill>
                  <a:srgbClr val="FFFFFF"/>
                </a:solidFill>
                <a:latin typeface="Montserrat"/>
                <a:ea typeface="Montserrat"/>
                <a:cs typeface="Montserrat"/>
                <a:sym typeface="Montserrat"/>
              </a:defRPr>
            </a:lvl3pPr>
            <a:lvl4pPr lvl="3" algn="ctr">
              <a:spcBef>
                <a:spcPts val="0"/>
              </a:spcBef>
              <a:buClr>
                <a:srgbClr val="FFFFFF"/>
              </a:buClr>
              <a:buSzPct val="100000"/>
              <a:buFont typeface="Montserrat"/>
              <a:buNone/>
              <a:defRPr b="1" sz="6000">
                <a:solidFill>
                  <a:srgbClr val="FFFFFF"/>
                </a:solidFill>
                <a:latin typeface="Montserrat"/>
                <a:ea typeface="Montserrat"/>
                <a:cs typeface="Montserrat"/>
                <a:sym typeface="Montserrat"/>
              </a:defRPr>
            </a:lvl4pPr>
            <a:lvl5pPr lvl="4" algn="ctr">
              <a:spcBef>
                <a:spcPts val="0"/>
              </a:spcBef>
              <a:buClr>
                <a:srgbClr val="FFFFFF"/>
              </a:buClr>
              <a:buSzPct val="100000"/>
              <a:buFont typeface="Montserrat"/>
              <a:buNone/>
              <a:defRPr b="1" sz="6000">
                <a:solidFill>
                  <a:srgbClr val="FFFFFF"/>
                </a:solidFill>
                <a:latin typeface="Montserrat"/>
                <a:ea typeface="Montserrat"/>
                <a:cs typeface="Montserrat"/>
                <a:sym typeface="Montserrat"/>
              </a:defRPr>
            </a:lvl5pPr>
            <a:lvl6pPr lvl="5" algn="ctr">
              <a:spcBef>
                <a:spcPts val="0"/>
              </a:spcBef>
              <a:buClr>
                <a:srgbClr val="FFFFFF"/>
              </a:buClr>
              <a:buSzPct val="100000"/>
              <a:buFont typeface="Montserrat"/>
              <a:buNone/>
              <a:defRPr b="1" sz="6000">
                <a:solidFill>
                  <a:srgbClr val="FFFFFF"/>
                </a:solidFill>
                <a:latin typeface="Montserrat"/>
                <a:ea typeface="Montserrat"/>
                <a:cs typeface="Montserrat"/>
                <a:sym typeface="Montserrat"/>
              </a:defRPr>
            </a:lvl6pPr>
            <a:lvl7pPr lvl="6" algn="ctr">
              <a:spcBef>
                <a:spcPts val="0"/>
              </a:spcBef>
              <a:buClr>
                <a:srgbClr val="FFFFFF"/>
              </a:buClr>
              <a:buSzPct val="100000"/>
              <a:buFont typeface="Montserrat"/>
              <a:buNone/>
              <a:defRPr b="1" sz="6000">
                <a:solidFill>
                  <a:srgbClr val="FFFFFF"/>
                </a:solidFill>
                <a:latin typeface="Montserrat"/>
                <a:ea typeface="Montserrat"/>
                <a:cs typeface="Montserrat"/>
                <a:sym typeface="Montserrat"/>
              </a:defRPr>
            </a:lvl7pPr>
            <a:lvl8pPr lvl="7" algn="ctr">
              <a:spcBef>
                <a:spcPts val="0"/>
              </a:spcBef>
              <a:buClr>
                <a:srgbClr val="FFFFFF"/>
              </a:buClr>
              <a:buSzPct val="100000"/>
              <a:buFont typeface="Montserrat"/>
              <a:buNone/>
              <a:defRPr b="1" sz="6000">
                <a:solidFill>
                  <a:srgbClr val="FFFFFF"/>
                </a:solidFill>
                <a:latin typeface="Montserrat"/>
                <a:ea typeface="Montserrat"/>
                <a:cs typeface="Montserrat"/>
                <a:sym typeface="Montserrat"/>
              </a:defRPr>
            </a:lvl8pPr>
            <a:lvl9pPr lvl="8" algn="ctr">
              <a:spcBef>
                <a:spcPts val="0"/>
              </a:spcBef>
              <a:buClr>
                <a:srgbClr val="FFFFFF"/>
              </a:buClr>
              <a:buSzPct val="100000"/>
              <a:buFont typeface="Montserrat"/>
              <a:buNone/>
              <a:defRPr b="1" sz="6000">
                <a:solidFill>
                  <a:srgbClr val="FFFFFF"/>
                </a:solidFill>
                <a:latin typeface="Montserrat"/>
                <a:ea typeface="Montserrat"/>
                <a:cs typeface="Montserrat"/>
                <a:sym typeface="Montserrat"/>
              </a:defRPr>
            </a:lvl9pPr>
          </a:lstStyle>
          <a:p/>
        </p:txBody>
      </p:sp>
      <p:sp>
        <p:nvSpPr>
          <p:cNvPr id="8" name="Shape 8"/>
          <p:cNvSpPr txBox="1"/>
          <p:nvPr>
            <p:ph idx="1" type="body"/>
          </p:nvPr>
        </p:nvSpPr>
        <p:spPr>
          <a:xfrm>
            <a:off x="1236500" y="3727575"/>
            <a:ext cx="6671100" cy="1198199"/>
          </a:xfrm>
          <a:prstGeom prst="rect">
            <a:avLst/>
          </a:prstGeom>
          <a:noFill/>
          <a:ln>
            <a:noFill/>
          </a:ln>
        </p:spPr>
        <p:txBody>
          <a:bodyPr anchorCtr="0" anchor="t" bIns="91425" lIns="91425" rIns="91425" tIns="91425"/>
          <a:lstStyle>
            <a:lvl1pPr lvl="0">
              <a:spcBef>
                <a:spcPts val="600"/>
              </a:spcBef>
              <a:buClr>
                <a:srgbClr val="FFFFFF"/>
              </a:buClr>
              <a:buSzPct val="100000"/>
              <a:buFont typeface="Playfair Display"/>
              <a:defRPr sz="1200">
                <a:solidFill>
                  <a:srgbClr val="FFFFFF"/>
                </a:solidFill>
                <a:latin typeface="Playfair Display"/>
                <a:ea typeface="Playfair Display"/>
                <a:cs typeface="Playfair Display"/>
                <a:sym typeface="Playfair Display"/>
              </a:defRPr>
            </a:lvl1pPr>
            <a:lvl2pPr lvl="1">
              <a:spcBef>
                <a:spcPts val="480"/>
              </a:spcBef>
              <a:buClr>
                <a:srgbClr val="FFFFFF"/>
              </a:buClr>
              <a:buSzPct val="100000"/>
              <a:buFont typeface="Playfair Display"/>
              <a:defRPr sz="1200">
                <a:solidFill>
                  <a:srgbClr val="FFFFFF"/>
                </a:solidFill>
                <a:latin typeface="Playfair Display"/>
                <a:ea typeface="Playfair Display"/>
                <a:cs typeface="Playfair Display"/>
                <a:sym typeface="Playfair Display"/>
              </a:defRPr>
            </a:lvl2pPr>
            <a:lvl3pPr lvl="2">
              <a:spcBef>
                <a:spcPts val="480"/>
              </a:spcBef>
              <a:buClr>
                <a:srgbClr val="FFFFFF"/>
              </a:buClr>
              <a:buSzPct val="100000"/>
              <a:buFont typeface="Playfair Display"/>
              <a:defRPr sz="1200">
                <a:solidFill>
                  <a:srgbClr val="FFFFFF"/>
                </a:solidFill>
                <a:latin typeface="Playfair Display"/>
                <a:ea typeface="Playfair Display"/>
                <a:cs typeface="Playfair Display"/>
                <a:sym typeface="Playfair Display"/>
              </a:defRPr>
            </a:lvl3pPr>
            <a:lvl4pPr lvl="3">
              <a:spcBef>
                <a:spcPts val="360"/>
              </a:spcBef>
              <a:buClr>
                <a:srgbClr val="FFFFFF"/>
              </a:buClr>
              <a:buSzPct val="100000"/>
              <a:buFont typeface="Playfair Display"/>
              <a:defRPr sz="1200">
                <a:solidFill>
                  <a:srgbClr val="FFFFFF"/>
                </a:solidFill>
                <a:latin typeface="Playfair Display"/>
                <a:ea typeface="Playfair Display"/>
                <a:cs typeface="Playfair Display"/>
                <a:sym typeface="Playfair Display"/>
              </a:defRPr>
            </a:lvl4pPr>
            <a:lvl5pPr lvl="4">
              <a:spcBef>
                <a:spcPts val="360"/>
              </a:spcBef>
              <a:buClr>
                <a:srgbClr val="FFFFFF"/>
              </a:buClr>
              <a:buSzPct val="100000"/>
              <a:buFont typeface="Playfair Display"/>
              <a:defRPr sz="1200">
                <a:solidFill>
                  <a:srgbClr val="FFFFFF"/>
                </a:solidFill>
                <a:latin typeface="Playfair Display"/>
                <a:ea typeface="Playfair Display"/>
                <a:cs typeface="Playfair Display"/>
                <a:sym typeface="Playfair Display"/>
              </a:defRPr>
            </a:lvl5pPr>
            <a:lvl6pPr lvl="5">
              <a:spcBef>
                <a:spcPts val="360"/>
              </a:spcBef>
              <a:buClr>
                <a:srgbClr val="FFFFFF"/>
              </a:buClr>
              <a:buSzPct val="100000"/>
              <a:buFont typeface="Playfair Display"/>
              <a:defRPr sz="1200">
                <a:solidFill>
                  <a:srgbClr val="FFFFFF"/>
                </a:solidFill>
                <a:latin typeface="Playfair Display"/>
                <a:ea typeface="Playfair Display"/>
                <a:cs typeface="Playfair Display"/>
                <a:sym typeface="Playfair Display"/>
              </a:defRPr>
            </a:lvl6pPr>
            <a:lvl7pPr lvl="6">
              <a:spcBef>
                <a:spcPts val="360"/>
              </a:spcBef>
              <a:buClr>
                <a:srgbClr val="FFFFFF"/>
              </a:buClr>
              <a:buSzPct val="100000"/>
              <a:buFont typeface="Playfair Display"/>
              <a:defRPr sz="1200">
                <a:solidFill>
                  <a:srgbClr val="FFFFFF"/>
                </a:solidFill>
                <a:latin typeface="Playfair Display"/>
                <a:ea typeface="Playfair Display"/>
                <a:cs typeface="Playfair Display"/>
                <a:sym typeface="Playfair Display"/>
              </a:defRPr>
            </a:lvl7pPr>
            <a:lvl8pPr lvl="7">
              <a:spcBef>
                <a:spcPts val="360"/>
              </a:spcBef>
              <a:buClr>
                <a:srgbClr val="FFFFFF"/>
              </a:buClr>
              <a:buSzPct val="100000"/>
              <a:buFont typeface="Playfair Display"/>
              <a:defRPr sz="1200">
                <a:solidFill>
                  <a:srgbClr val="FFFFFF"/>
                </a:solidFill>
                <a:latin typeface="Playfair Display"/>
                <a:ea typeface="Playfair Display"/>
                <a:cs typeface="Playfair Display"/>
                <a:sym typeface="Playfair Display"/>
              </a:defRPr>
            </a:lvl8pPr>
            <a:lvl9pPr lvl="8">
              <a:spcBef>
                <a:spcPts val="360"/>
              </a:spcBef>
              <a:buClr>
                <a:srgbClr val="FFFFFF"/>
              </a:buClr>
              <a:buSzPct val="100000"/>
              <a:buFont typeface="Playfair Display"/>
              <a:defRPr sz="1200">
                <a:solidFill>
                  <a:srgbClr val="FFFFFF"/>
                </a:solidFill>
                <a:latin typeface="Playfair Display"/>
                <a:ea typeface="Playfair Display"/>
                <a:cs typeface="Playfair Display"/>
                <a:sym typeface="Playfair Display"/>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0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2.jp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2.jp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2.jpg"/><Relationship Id="rId4" Type="http://schemas.openxmlformats.org/officeDocument/2006/relationships/hyperlink" Target="http://youtube.com/v/0uaquGZKx_0" TargetMode="External"/><Relationship Id="rId5" Type="http://schemas.openxmlformats.org/officeDocument/2006/relationships/image" Target="../media/image0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1.jpg"/><Relationship Id="rId4" Type="http://schemas.openxmlformats.org/officeDocument/2006/relationships/image" Target="../media/image20.jpg"/><Relationship Id="rId5" Type="http://schemas.openxmlformats.org/officeDocument/2006/relationships/image" Target="../media/image26.jpg"/><Relationship Id="rId6" Type="http://schemas.openxmlformats.org/officeDocument/2006/relationships/image" Target="../media/image2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5.jpg"/><Relationship Id="rId4" Type="http://schemas.openxmlformats.org/officeDocument/2006/relationships/image" Target="../media/image4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8.jpg"/><Relationship Id="rId4" Type="http://schemas.openxmlformats.org/officeDocument/2006/relationships/image" Target="../media/image39.jpg"/><Relationship Id="rId5" Type="http://schemas.openxmlformats.org/officeDocument/2006/relationships/image" Target="../media/image31.jpg"/><Relationship Id="rId6" Type="http://schemas.openxmlformats.org/officeDocument/2006/relationships/image" Target="../media/image2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hyperlink" Target="https://answergarden.ch/358874"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hyperlink" Target="https://www.edsurge.com/news/2015-07-27-how-to-bring-design-thinking-to-your-school-for-free-without-hiring-a-fancy-consultant" TargetMode="Externa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hyperlink" Target="http://english9chs.weebly.com/" TargetMode="Externa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36.jpg"/><Relationship Id="rId4" Type="http://schemas.openxmlformats.org/officeDocument/2006/relationships/hyperlink" Target="http://english9chs.weebly.com/discover.html"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3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36.jpg"/><Relationship Id="rId4" Type="http://schemas.openxmlformats.org/officeDocument/2006/relationships/hyperlink" Target="http://youtube.com/v/l-gQLqv9f4o" TargetMode="External"/><Relationship Id="rId5" Type="http://schemas.openxmlformats.org/officeDocument/2006/relationships/image" Target="../media/image3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37.jpg"/><Relationship Id="rId4" Type="http://schemas.openxmlformats.org/officeDocument/2006/relationships/hyperlink" Target="http://mcteauthenticlearning.weebly.com/"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hyperlink" Target="http://www.slidescarnival.com/" TargetMode="External"/><Relationship Id="rId4" Type="http://schemas.openxmlformats.org/officeDocument/2006/relationships/hyperlink" Target="http://unsplash.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0.jpg"/><Relationship Id="rId4" Type="http://schemas.openxmlformats.org/officeDocument/2006/relationships/image" Target="../media/image0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7" name="Shape 27"/>
        <p:cNvGrpSpPr/>
        <p:nvPr/>
      </p:nvGrpSpPr>
      <p:grpSpPr>
        <a:xfrm>
          <a:off x="0" y="0"/>
          <a:ext cx="0" cy="0"/>
          <a:chOff x="0" y="0"/>
          <a:chExt cx="0" cy="0"/>
        </a:xfrm>
      </p:grpSpPr>
      <p:sp>
        <p:nvSpPr>
          <p:cNvPr id="28" name="Shape 28"/>
          <p:cNvSpPr txBox="1"/>
          <p:nvPr>
            <p:ph type="ctrTitle"/>
          </p:nvPr>
        </p:nvSpPr>
        <p:spPr>
          <a:xfrm>
            <a:off x="569600" y="3221400"/>
            <a:ext cx="8118600" cy="1777500"/>
          </a:xfrm>
          <a:prstGeom prst="rect">
            <a:avLst/>
          </a:prstGeom>
        </p:spPr>
        <p:txBody>
          <a:bodyPr anchorCtr="0" anchor="b" bIns="91425" lIns="91425" rIns="91425" tIns="91425">
            <a:noAutofit/>
          </a:bodyPr>
          <a:lstStyle/>
          <a:p>
            <a:pPr lvl="0" rtl="0">
              <a:spcBef>
                <a:spcPts val="0"/>
              </a:spcBef>
              <a:buNone/>
            </a:pPr>
            <a:r>
              <a:rPr lang="en" sz="3200"/>
              <a:t>Inspiring and Engaging Students Through Project-Based Learning and Design Thinking</a:t>
            </a:r>
          </a:p>
        </p:txBody>
      </p:sp>
      <p:pic>
        <p:nvPicPr>
          <p:cNvPr id="29" name="Shape 29"/>
          <p:cNvPicPr preferRelativeResize="0"/>
          <p:nvPr/>
        </p:nvPicPr>
        <p:blipFill rotWithShape="1">
          <a:blip r:embed="rId4">
            <a:alphaModFix/>
          </a:blip>
          <a:srcRect b="23424" l="23631" r="29134" t="0"/>
          <a:stretch/>
        </p:blipFill>
        <p:spPr>
          <a:xfrm>
            <a:off x="2529387" y="1381399"/>
            <a:ext cx="4085225" cy="977400"/>
          </a:xfrm>
          <a:prstGeom prst="rect">
            <a:avLst/>
          </a:prstGeom>
          <a:noFill/>
          <a:ln>
            <a:noFill/>
          </a:ln>
        </p:spPr>
      </p:pic>
      <p:sp>
        <p:nvSpPr>
          <p:cNvPr id="30" name="Shape 30"/>
          <p:cNvSpPr txBox="1"/>
          <p:nvPr/>
        </p:nvSpPr>
        <p:spPr>
          <a:xfrm>
            <a:off x="2641550" y="2358800"/>
            <a:ext cx="3919500" cy="665700"/>
          </a:xfrm>
          <a:prstGeom prst="rect">
            <a:avLst/>
          </a:prstGeom>
          <a:noFill/>
          <a:ln>
            <a:noFill/>
          </a:ln>
        </p:spPr>
        <p:txBody>
          <a:bodyPr anchorCtr="0" anchor="t" bIns="91425" lIns="91425" rIns="91425" tIns="91425">
            <a:noAutofit/>
          </a:bodyPr>
          <a:lstStyle/>
          <a:p>
            <a:pPr lvl="0" algn="ctr">
              <a:spcBef>
                <a:spcPts val="0"/>
              </a:spcBef>
              <a:buNone/>
            </a:pPr>
            <a:r>
              <a:rPr lang="en" sz="3600">
                <a:solidFill>
                  <a:srgbClr val="FFFFFF"/>
                </a:solidFill>
              </a:rPr>
              <a:t>goo.gl/jTwvh4</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Shape 90"/>
          <p:cNvSpPr/>
          <p:nvPr/>
        </p:nvSpPr>
        <p:spPr>
          <a:xfrm>
            <a:off x="2669400" y="1126800"/>
            <a:ext cx="3620100" cy="2889900"/>
          </a:xfrm>
          <a:prstGeom prst="ellipse">
            <a:avLst/>
          </a:prstGeom>
          <a:no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400">
                <a:solidFill>
                  <a:srgbClr val="FFFFFF"/>
                </a:solidFill>
                <a:latin typeface="Montserrat"/>
                <a:ea typeface="Montserrat"/>
                <a:cs typeface="Montserrat"/>
                <a:sym typeface="Montserrat"/>
              </a:rPr>
              <a:t>Step 2:</a:t>
            </a:r>
          </a:p>
          <a:p>
            <a:pPr lvl="0" algn="ctr">
              <a:spcBef>
                <a:spcPts val="0"/>
              </a:spcBef>
              <a:buNone/>
            </a:pPr>
            <a:r>
              <a:rPr b="1" lang="en" sz="2400">
                <a:solidFill>
                  <a:srgbClr val="FFFFFF"/>
                </a:solidFill>
                <a:latin typeface="Montserrat"/>
                <a:ea typeface="Montserrat"/>
                <a:cs typeface="Montserrat"/>
                <a:sym typeface="Montserrat"/>
              </a:rPr>
              <a:t>Students fill out a weekly form and submit it to me in Google Classroom</a:t>
            </a:r>
          </a:p>
        </p:txBody>
      </p:sp>
      <p:sp>
        <p:nvSpPr>
          <p:cNvPr id="91" name="Shape 91"/>
          <p:cNvSpPr/>
          <p:nvPr/>
        </p:nvSpPr>
        <p:spPr>
          <a:xfrm>
            <a:off x="0" y="136200"/>
            <a:ext cx="3377100" cy="2889900"/>
          </a:xfrm>
          <a:prstGeom prst="ellipse">
            <a:avLst/>
          </a:prstGeom>
          <a:no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400">
                <a:solidFill>
                  <a:srgbClr val="FFFFFF"/>
                </a:solidFill>
                <a:latin typeface="Montserrat"/>
                <a:ea typeface="Montserrat"/>
                <a:cs typeface="Montserrat"/>
                <a:sym typeface="Montserrat"/>
              </a:rPr>
              <a:t>Step 1:</a:t>
            </a:r>
          </a:p>
          <a:p>
            <a:pPr lvl="0" rtl="0" algn="ctr">
              <a:spcBef>
                <a:spcPts val="0"/>
              </a:spcBef>
              <a:buNone/>
            </a:pPr>
            <a:r>
              <a:rPr b="1" lang="en" sz="2400">
                <a:solidFill>
                  <a:srgbClr val="FFFFFF"/>
                </a:solidFill>
                <a:latin typeface="Montserrat"/>
                <a:ea typeface="Montserrat"/>
                <a:cs typeface="Montserrat"/>
                <a:sym typeface="Montserrat"/>
              </a:rPr>
              <a:t>Students research 1 day a week on whatever interests them</a:t>
            </a:r>
          </a:p>
        </p:txBody>
      </p:sp>
      <p:sp>
        <p:nvSpPr>
          <p:cNvPr id="92" name="Shape 92"/>
          <p:cNvSpPr/>
          <p:nvPr/>
        </p:nvSpPr>
        <p:spPr>
          <a:xfrm>
            <a:off x="5606999" y="2117400"/>
            <a:ext cx="3429900" cy="2889900"/>
          </a:xfrm>
          <a:prstGeom prst="ellipse">
            <a:avLst/>
          </a:prstGeom>
          <a:no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400">
                <a:solidFill>
                  <a:srgbClr val="FFFFFF"/>
                </a:solidFill>
                <a:latin typeface="Montserrat"/>
                <a:ea typeface="Montserrat"/>
                <a:cs typeface="Montserrat"/>
                <a:sym typeface="Montserrat"/>
              </a:rPr>
              <a:t>THEN, I read it, leave comments, and return it to student</a:t>
            </a:r>
            <a:r>
              <a:rPr b="1" lang="en" sz="3000">
                <a:solidFill>
                  <a:srgbClr val="FFFFFF"/>
                </a:solidFill>
                <a:latin typeface="Montserrat"/>
                <a:ea typeface="Montserrat"/>
                <a:cs typeface="Montserrat"/>
                <a:sym typeface="Montserrat"/>
              </a:rPr>
              <a:t>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pic>
        <p:nvPicPr>
          <p:cNvPr descr="Screenshot 2016-10-07 at 1.17.31 PM.png" id="97" name="Shape 97"/>
          <p:cNvPicPr preferRelativeResize="0"/>
          <p:nvPr/>
        </p:nvPicPr>
        <p:blipFill>
          <a:blip r:embed="rId3">
            <a:alphaModFix/>
          </a:blip>
          <a:stretch>
            <a:fillRect/>
          </a:stretch>
        </p:blipFill>
        <p:spPr>
          <a:xfrm>
            <a:off x="0" y="1255"/>
            <a:ext cx="9144000" cy="51409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p:nvPr/>
        </p:nvSpPr>
        <p:spPr>
          <a:xfrm>
            <a:off x="781300" y="330750"/>
            <a:ext cx="7500300" cy="43101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3" name="Shape 103"/>
          <p:cNvSpPr txBox="1"/>
          <p:nvPr>
            <p:ph type="title"/>
          </p:nvPr>
        </p:nvSpPr>
        <p:spPr>
          <a:xfrm>
            <a:off x="1272675" y="2143050"/>
            <a:ext cx="6598500" cy="857400"/>
          </a:xfrm>
          <a:prstGeom prst="rect">
            <a:avLst/>
          </a:prstGeom>
        </p:spPr>
        <p:txBody>
          <a:bodyPr anchorCtr="0" anchor="ctr" bIns="91425" lIns="91425" rIns="91425" tIns="91425">
            <a:noAutofit/>
          </a:bodyPr>
          <a:lstStyle/>
          <a:p>
            <a:pPr lvl="0">
              <a:spcBef>
                <a:spcPts val="0"/>
              </a:spcBef>
              <a:buClr>
                <a:schemeClr val="dk1"/>
              </a:buClr>
              <a:buSzPct val="25000"/>
              <a:buFont typeface="Arial"/>
              <a:buNone/>
            </a:pPr>
            <a:r>
              <a:t/>
            </a:r>
            <a:endParaRPr/>
          </a:p>
          <a:p>
            <a:pPr lvl="0">
              <a:lnSpc>
                <a:spcPct val="115000"/>
              </a:lnSpc>
              <a:spcBef>
                <a:spcPts val="0"/>
              </a:spcBef>
              <a:spcAft>
                <a:spcPts val="2800"/>
              </a:spcAft>
              <a:buClr>
                <a:schemeClr val="dk1"/>
              </a:buClr>
              <a:buSzPct val="61111"/>
              <a:buFont typeface="Arial"/>
              <a:buNone/>
            </a:pPr>
            <a:r>
              <a:rPr lang="en" sz="1800">
                <a:solidFill>
                  <a:schemeClr val="dk1"/>
                </a:solidFill>
                <a:highlight>
                  <a:srgbClr val="FFFFFF"/>
                </a:highlight>
                <a:latin typeface="Arial"/>
                <a:ea typeface="Arial"/>
                <a:cs typeface="Arial"/>
                <a:sym typeface="Arial"/>
              </a:rPr>
              <a:t>​Weekly Form</a:t>
            </a:r>
          </a:p>
          <a:p>
            <a:pPr lvl="0" algn="l">
              <a:lnSpc>
                <a:spcPct val="115000"/>
              </a:lnSpc>
              <a:spcBef>
                <a:spcPts val="0"/>
              </a:spcBef>
              <a:spcAft>
                <a:spcPts val="2800"/>
              </a:spcAft>
              <a:buClr>
                <a:schemeClr val="dk1"/>
              </a:buClr>
              <a:buSzPct val="100000"/>
              <a:buFont typeface="Arial"/>
              <a:buNone/>
            </a:pPr>
            <a:r>
              <a:rPr lang="en" sz="1100">
                <a:solidFill>
                  <a:srgbClr val="24678D"/>
                </a:solidFill>
                <a:highlight>
                  <a:srgbClr val="FFFFFF"/>
                </a:highlight>
                <a:latin typeface="Arial"/>
                <a:ea typeface="Arial"/>
                <a:cs typeface="Arial"/>
                <a:sym typeface="Arial"/>
              </a:rPr>
              <a:t>Name: __________________________</a:t>
            </a:r>
          </a:p>
          <a:p>
            <a:pPr lvl="0" algn="l">
              <a:lnSpc>
                <a:spcPct val="115000"/>
              </a:lnSpc>
              <a:spcBef>
                <a:spcPts val="0"/>
              </a:spcBef>
              <a:spcAft>
                <a:spcPts val="2800"/>
              </a:spcAft>
              <a:buClr>
                <a:schemeClr val="dk1"/>
              </a:buClr>
              <a:buSzPct val="100000"/>
              <a:buFont typeface="Arial"/>
              <a:buNone/>
            </a:pPr>
            <a:r>
              <a:rPr lang="en" sz="1100">
                <a:solidFill>
                  <a:srgbClr val="24678D"/>
                </a:solidFill>
                <a:highlight>
                  <a:srgbClr val="FFFFFF"/>
                </a:highlight>
                <a:latin typeface="Arial"/>
                <a:ea typeface="Arial"/>
                <a:cs typeface="Arial"/>
                <a:sym typeface="Arial"/>
              </a:rPr>
              <a:t>WEEK # _________</a:t>
            </a:r>
          </a:p>
          <a:p>
            <a:pPr lvl="0" algn="l">
              <a:lnSpc>
                <a:spcPct val="115000"/>
              </a:lnSpc>
              <a:spcBef>
                <a:spcPts val="0"/>
              </a:spcBef>
              <a:spcAft>
                <a:spcPts val="2800"/>
              </a:spcAft>
              <a:buClr>
                <a:schemeClr val="dk1"/>
              </a:buClr>
              <a:buSzPct val="100000"/>
              <a:buFont typeface="Arial"/>
              <a:buNone/>
            </a:pPr>
            <a:r>
              <a:rPr lang="en" sz="1100">
                <a:solidFill>
                  <a:srgbClr val="24678D"/>
                </a:solidFill>
                <a:highlight>
                  <a:srgbClr val="FFFFFF"/>
                </a:highlight>
                <a:latin typeface="Arial"/>
                <a:ea typeface="Arial"/>
                <a:cs typeface="Arial"/>
                <a:sym typeface="Arial"/>
              </a:rPr>
              <a:t>Date submitted: __________________</a:t>
            </a:r>
          </a:p>
          <a:p>
            <a:pPr indent="-298450" lvl="0" marL="457200" algn="l">
              <a:lnSpc>
                <a:spcPct val="115000"/>
              </a:lnSpc>
              <a:spcBef>
                <a:spcPts val="400"/>
              </a:spcBef>
              <a:spcAft>
                <a:spcPts val="2800"/>
              </a:spcAft>
              <a:buClr>
                <a:schemeClr val="dk1"/>
              </a:buClr>
              <a:buSzPct val="100000"/>
              <a:buFont typeface="Arial"/>
              <a:buAutoNum type="arabicPeriod"/>
            </a:pPr>
            <a:r>
              <a:rPr lang="en" sz="1100">
                <a:solidFill>
                  <a:srgbClr val="24678D"/>
                </a:solidFill>
                <a:highlight>
                  <a:srgbClr val="FFFFFF"/>
                </a:highlight>
                <a:latin typeface="Arial"/>
                <a:ea typeface="Arial"/>
                <a:cs typeface="Arial"/>
                <a:sym typeface="Arial"/>
              </a:rPr>
              <a:t>Today, I researched:</a:t>
            </a:r>
          </a:p>
          <a:p>
            <a:pPr indent="-298450" lvl="0" marL="457200" algn="l">
              <a:lnSpc>
                <a:spcPct val="115000"/>
              </a:lnSpc>
              <a:spcBef>
                <a:spcPts val="400"/>
              </a:spcBef>
              <a:spcAft>
                <a:spcPts val="2800"/>
              </a:spcAft>
              <a:buClr>
                <a:schemeClr val="dk1"/>
              </a:buClr>
              <a:buSzPct val="100000"/>
              <a:buFont typeface="Arial"/>
              <a:buAutoNum type="arabicPeriod"/>
            </a:pPr>
            <a:r>
              <a:rPr lang="en" sz="1100">
                <a:solidFill>
                  <a:srgbClr val="24678D"/>
                </a:solidFill>
                <a:highlight>
                  <a:srgbClr val="FFFFFF"/>
                </a:highlight>
                <a:latin typeface="Arial"/>
                <a:ea typeface="Arial"/>
                <a:cs typeface="Arial"/>
                <a:sym typeface="Arial"/>
              </a:rPr>
              <a:t>I read these articles (link them):</a:t>
            </a:r>
          </a:p>
          <a:p>
            <a:pPr indent="-298450" lvl="0" marL="457200" algn="l">
              <a:lnSpc>
                <a:spcPct val="115000"/>
              </a:lnSpc>
              <a:spcBef>
                <a:spcPts val="400"/>
              </a:spcBef>
              <a:spcAft>
                <a:spcPts val="2800"/>
              </a:spcAft>
              <a:buClr>
                <a:schemeClr val="dk1"/>
              </a:buClr>
              <a:buSzPct val="100000"/>
              <a:buFont typeface="Arial"/>
              <a:buAutoNum type="arabicPeriod"/>
            </a:pPr>
            <a:r>
              <a:rPr lang="en" sz="1100">
                <a:solidFill>
                  <a:srgbClr val="24678D"/>
                </a:solidFill>
                <a:highlight>
                  <a:srgbClr val="FFFFFF"/>
                </a:highlight>
                <a:latin typeface="Arial"/>
                <a:ea typeface="Arial"/>
                <a:cs typeface="Arial"/>
                <a:sym typeface="Arial"/>
              </a:rPr>
              <a:t>I read these because:</a:t>
            </a:r>
          </a:p>
          <a:p>
            <a:pPr indent="-298450" lvl="0" marL="457200" algn="l">
              <a:lnSpc>
                <a:spcPct val="115000"/>
              </a:lnSpc>
              <a:spcBef>
                <a:spcPts val="400"/>
              </a:spcBef>
              <a:spcAft>
                <a:spcPts val="2800"/>
              </a:spcAft>
              <a:buClr>
                <a:schemeClr val="dk1"/>
              </a:buClr>
              <a:buSzPct val="100000"/>
              <a:buFont typeface="Arial"/>
              <a:buAutoNum type="arabicPeriod"/>
            </a:pPr>
            <a:r>
              <a:rPr lang="en" sz="1100">
                <a:solidFill>
                  <a:srgbClr val="24678D"/>
                </a:solidFill>
                <a:highlight>
                  <a:srgbClr val="FFFFFF"/>
                </a:highlight>
                <a:latin typeface="Arial"/>
                <a:ea typeface="Arial"/>
                <a:cs typeface="Arial"/>
                <a:sym typeface="Arial"/>
              </a:rPr>
              <a:t>I learned:</a:t>
            </a:r>
          </a:p>
          <a:p>
            <a:pPr indent="-298450" lvl="0" marL="457200" algn="l">
              <a:lnSpc>
                <a:spcPct val="115000"/>
              </a:lnSpc>
              <a:spcBef>
                <a:spcPts val="400"/>
              </a:spcBef>
              <a:spcAft>
                <a:spcPts val="2800"/>
              </a:spcAft>
              <a:buClr>
                <a:schemeClr val="dk1"/>
              </a:buClr>
              <a:buSzPct val="100000"/>
              <a:buFont typeface="Arial"/>
              <a:buAutoNum type="arabicPeriod"/>
            </a:pPr>
            <a:r>
              <a:rPr lang="en" sz="1100">
                <a:solidFill>
                  <a:srgbClr val="24678D"/>
                </a:solidFill>
                <a:highlight>
                  <a:srgbClr val="FFFFFF"/>
                </a:highlight>
                <a:latin typeface="Arial"/>
                <a:ea typeface="Arial"/>
                <a:cs typeface="Arial"/>
                <a:sym typeface="Arial"/>
              </a:rPr>
              <a:t>This information supported/changed/pushed/contradicted my thinking in this way:</a:t>
            </a:r>
          </a:p>
          <a:p>
            <a:pPr indent="-298450" lvl="0" marL="457200" algn="l">
              <a:lnSpc>
                <a:spcPct val="115000"/>
              </a:lnSpc>
              <a:spcBef>
                <a:spcPts val="400"/>
              </a:spcBef>
              <a:spcAft>
                <a:spcPts val="2800"/>
              </a:spcAft>
              <a:buClr>
                <a:schemeClr val="dk1"/>
              </a:buClr>
              <a:buSzPct val="100000"/>
              <a:buFont typeface="Arial"/>
              <a:buAutoNum type="arabicPeriod"/>
            </a:pPr>
            <a:r>
              <a:rPr lang="en" sz="1100">
                <a:solidFill>
                  <a:srgbClr val="24678D"/>
                </a:solidFill>
                <a:highlight>
                  <a:srgbClr val="FFFFFF"/>
                </a:highlight>
                <a:latin typeface="Arial"/>
                <a:ea typeface="Arial"/>
                <a:cs typeface="Arial"/>
                <a:sym typeface="Arial"/>
              </a:rPr>
              <a:t>After reading these articles, I want to know more about:</a:t>
            </a:r>
          </a:p>
          <a:p>
            <a:pPr indent="-298450" lvl="0" marL="457200" algn="l">
              <a:lnSpc>
                <a:spcPct val="115000"/>
              </a:lnSpc>
              <a:spcBef>
                <a:spcPts val="400"/>
              </a:spcBef>
              <a:spcAft>
                <a:spcPts val="2800"/>
              </a:spcAft>
              <a:buClr>
                <a:schemeClr val="dk1"/>
              </a:buClr>
              <a:buSzPct val="100000"/>
              <a:buFont typeface="Arial"/>
              <a:buAutoNum type="arabicPeriod"/>
            </a:pPr>
            <a:r>
              <a:rPr lang="en" sz="1100">
                <a:solidFill>
                  <a:srgbClr val="24678D"/>
                </a:solidFill>
                <a:highlight>
                  <a:srgbClr val="FFFFFF"/>
                </a:highlight>
                <a:latin typeface="Arial"/>
                <a:ea typeface="Arial"/>
                <a:cs typeface="Arial"/>
                <a:sym typeface="Arial"/>
              </a:rPr>
              <a:t>I am thinking about focusing my research project on… because… I want to figure out….</a:t>
            </a:r>
          </a:p>
          <a:p>
            <a:pPr lv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07" name="Shape 107"/>
        <p:cNvGrpSpPr/>
        <p:nvPr/>
      </p:nvGrpSpPr>
      <p:grpSpPr>
        <a:xfrm>
          <a:off x="0" y="0"/>
          <a:ext cx="0" cy="0"/>
          <a:chOff x="0" y="0"/>
          <a:chExt cx="0" cy="0"/>
        </a:xfrm>
      </p:grpSpPr>
      <p:sp>
        <p:nvSpPr>
          <p:cNvPr id="108" name="Shape 108"/>
          <p:cNvSpPr/>
          <p:nvPr/>
        </p:nvSpPr>
        <p:spPr>
          <a:xfrm>
            <a:off x="2669400" y="1126800"/>
            <a:ext cx="3620100" cy="2889900"/>
          </a:xfrm>
          <a:prstGeom prst="ellipse">
            <a:avLst/>
          </a:prstGeom>
          <a:no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200">
                <a:solidFill>
                  <a:srgbClr val="FFFFFF"/>
                </a:solidFill>
                <a:latin typeface="Montserrat"/>
                <a:ea typeface="Montserrat"/>
                <a:cs typeface="Montserrat"/>
                <a:sym typeface="Montserrat"/>
              </a:rPr>
              <a:t>“</a:t>
            </a:r>
            <a:r>
              <a:rPr b="1" lang="en" sz="2100">
                <a:solidFill>
                  <a:srgbClr val="FFFFFF"/>
                </a:solidFill>
                <a:latin typeface="Montserrat"/>
                <a:ea typeface="Montserrat"/>
                <a:cs typeface="Montserrat"/>
                <a:sym typeface="Montserrat"/>
              </a:rPr>
              <a:t>What did you want to find when you started researching? Create the thing you wished you’d found.”</a:t>
            </a:r>
          </a:p>
        </p:txBody>
      </p:sp>
      <p:sp>
        <p:nvSpPr>
          <p:cNvPr id="109" name="Shape 109"/>
          <p:cNvSpPr/>
          <p:nvPr/>
        </p:nvSpPr>
        <p:spPr>
          <a:xfrm>
            <a:off x="76200" y="136200"/>
            <a:ext cx="3377100" cy="2889900"/>
          </a:xfrm>
          <a:prstGeom prst="ellipse">
            <a:avLst/>
          </a:prstGeom>
          <a:no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100">
                <a:solidFill>
                  <a:srgbClr val="FFFFFF"/>
                </a:solidFill>
                <a:latin typeface="Montserrat"/>
                <a:ea typeface="Montserrat"/>
                <a:cs typeface="Montserrat"/>
                <a:sym typeface="Montserrat"/>
              </a:rPr>
              <a:t>Step 3:</a:t>
            </a:r>
          </a:p>
          <a:p>
            <a:pPr lvl="0" rtl="0" algn="ctr">
              <a:spcBef>
                <a:spcPts val="0"/>
              </a:spcBef>
              <a:buNone/>
            </a:pPr>
            <a:r>
              <a:rPr b="1" lang="en" sz="2100">
                <a:solidFill>
                  <a:srgbClr val="FFFFFF"/>
                </a:solidFill>
                <a:latin typeface="Montserrat"/>
                <a:ea typeface="Montserrat"/>
                <a:cs typeface="Montserrat"/>
                <a:sym typeface="Montserrat"/>
              </a:rPr>
              <a:t>Students begin to narrow their focus and determine what they want to create</a:t>
            </a:r>
          </a:p>
        </p:txBody>
      </p:sp>
      <p:sp>
        <p:nvSpPr>
          <p:cNvPr id="110" name="Shape 110"/>
          <p:cNvSpPr/>
          <p:nvPr/>
        </p:nvSpPr>
        <p:spPr>
          <a:xfrm>
            <a:off x="5607000" y="2193600"/>
            <a:ext cx="3443100" cy="2889900"/>
          </a:xfrm>
          <a:prstGeom prst="ellipse">
            <a:avLst/>
          </a:prstGeom>
          <a:no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100">
                <a:solidFill>
                  <a:srgbClr val="FFFFFF"/>
                </a:solidFill>
                <a:latin typeface="Montserrat"/>
                <a:ea typeface="Montserrat"/>
                <a:cs typeface="Montserrat"/>
                <a:sym typeface="Montserrat"/>
              </a:rPr>
              <a:t>Step 4: Students determine the MMAPS of what they want to create and start working on their project for publication</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pic>
        <p:nvPicPr>
          <p:cNvPr id="115" name="Shape 115"/>
          <p:cNvPicPr preferRelativeResize="0"/>
          <p:nvPr/>
        </p:nvPicPr>
        <p:blipFill>
          <a:blip r:embed="rId3">
            <a:alphaModFix/>
          </a:blip>
          <a:stretch>
            <a:fillRect/>
          </a:stretch>
        </p:blipFill>
        <p:spPr>
          <a:xfrm>
            <a:off x="1143000" y="0"/>
            <a:ext cx="6858000" cy="5143500"/>
          </a:xfrm>
          <a:prstGeom prst="rect">
            <a:avLst/>
          </a:prstGeom>
          <a:noFill/>
          <a:ln>
            <a:noFill/>
          </a:ln>
        </p:spPr>
      </p:pic>
      <p:sp>
        <p:nvSpPr>
          <p:cNvPr id="116" name="Shape 116"/>
          <p:cNvSpPr txBox="1"/>
          <p:nvPr>
            <p:ph idx="1" type="body"/>
          </p:nvPr>
        </p:nvSpPr>
        <p:spPr>
          <a:xfrm>
            <a:off x="658050" y="3685800"/>
            <a:ext cx="5860500" cy="819900"/>
          </a:xfrm>
          <a:prstGeom prst="rect">
            <a:avLst/>
          </a:prstGeom>
        </p:spPr>
        <p:txBody>
          <a:bodyPr anchorCtr="0" anchor="b" bIns="91425" lIns="91425" rIns="91425" tIns="91425">
            <a:noAutofit/>
          </a:bodyPr>
          <a:lstStyle/>
          <a:p>
            <a:pPr lvl="0">
              <a:spcBef>
                <a:spcPts val="0"/>
              </a:spcBef>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pic>
        <p:nvPicPr>
          <p:cNvPr id="121" name="Shape 121"/>
          <p:cNvPicPr preferRelativeResize="0"/>
          <p:nvPr/>
        </p:nvPicPr>
        <p:blipFill>
          <a:blip r:embed="rId3">
            <a:alphaModFix/>
          </a:blip>
          <a:stretch>
            <a:fillRect/>
          </a:stretch>
        </p:blipFill>
        <p:spPr>
          <a:xfrm>
            <a:off x="454205" y="0"/>
            <a:ext cx="823559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Shape 126"/>
          <p:cNvSpPr/>
          <p:nvPr/>
        </p:nvSpPr>
        <p:spPr>
          <a:xfrm>
            <a:off x="76200" y="136200"/>
            <a:ext cx="3377100" cy="2889900"/>
          </a:xfrm>
          <a:prstGeom prst="ellipse">
            <a:avLst/>
          </a:prstGeom>
          <a:no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100">
                <a:solidFill>
                  <a:srgbClr val="FFFFFF"/>
                </a:solidFill>
                <a:latin typeface="Montserrat"/>
                <a:ea typeface="Montserrat"/>
                <a:cs typeface="Montserrat"/>
                <a:sym typeface="Montserrat"/>
              </a:rPr>
              <a:t>Step 5:</a:t>
            </a:r>
          </a:p>
          <a:p>
            <a:pPr lvl="0" rtl="0" algn="ctr">
              <a:spcBef>
                <a:spcPts val="0"/>
              </a:spcBef>
              <a:buNone/>
            </a:pPr>
            <a:r>
              <a:rPr b="1" lang="en" sz="2100">
                <a:solidFill>
                  <a:srgbClr val="FFFFFF"/>
                </a:solidFill>
                <a:latin typeface="Montserrat"/>
                <a:ea typeface="Montserrat"/>
                <a:cs typeface="Montserrat"/>
                <a:sym typeface="Montserrat"/>
              </a:rPr>
              <a:t>Students create a source document for their research (or AB)</a:t>
            </a:r>
          </a:p>
        </p:txBody>
      </p:sp>
      <p:sp>
        <p:nvSpPr>
          <p:cNvPr id="127" name="Shape 127"/>
          <p:cNvSpPr/>
          <p:nvPr/>
        </p:nvSpPr>
        <p:spPr>
          <a:xfrm>
            <a:off x="3802275" y="330750"/>
            <a:ext cx="5273700" cy="46356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Clr>
                <a:schemeClr val="dk1"/>
              </a:buClr>
              <a:buFont typeface="Arial"/>
              <a:buNone/>
            </a:pPr>
            <a:r>
              <a:rPr b="1" lang="en">
                <a:solidFill>
                  <a:srgbClr val="2A2A2A"/>
                </a:solidFill>
                <a:highlight>
                  <a:srgbClr val="FFFFFF"/>
                </a:highlight>
              </a:rPr>
              <a:t>Source Document</a:t>
            </a:r>
          </a:p>
          <a:p>
            <a:pPr lvl="0">
              <a:spcBef>
                <a:spcPts val="0"/>
              </a:spcBef>
              <a:buClr>
                <a:schemeClr val="dk1"/>
              </a:buClr>
              <a:buFont typeface="Arial"/>
              <a:buNone/>
            </a:pPr>
            <a:r>
              <a:rPr b="1" lang="en">
                <a:solidFill>
                  <a:srgbClr val="2A2A2A"/>
                </a:solidFill>
                <a:highlight>
                  <a:srgbClr val="FFFFFF"/>
                </a:highlight>
              </a:rPr>
              <a:t>(foundation assignment for Annotated Bibliography)</a:t>
            </a:r>
          </a:p>
          <a:p>
            <a:pPr lvl="0">
              <a:spcBef>
                <a:spcPts val="0"/>
              </a:spcBef>
              <a:buClr>
                <a:schemeClr val="dk1"/>
              </a:buClr>
              <a:buFont typeface="Arial"/>
              <a:buNone/>
            </a:pPr>
            <a:r>
              <a:rPr b="1" lang="en">
                <a:solidFill>
                  <a:srgbClr val="2A2A2A"/>
                </a:solidFill>
                <a:highlight>
                  <a:srgbClr val="FFFFFF"/>
                </a:highlight>
              </a:rPr>
              <a:t>​</a:t>
            </a:r>
          </a:p>
          <a:p>
            <a:pPr lvl="0">
              <a:spcBef>
                <a:spcPts val="0"/>
              </a:spcBef>
              <a:buClr>
                <a:schemeClr val="dk1"/>
              </a:buClr>
              <a:buFont typeface="Arial"/>
              <a:buNone/>
            </a:pPr>
            <a:r>
              <a:t/>
            </a:r>
            <a:endParaRPr b="1">
              <a:solidFill>
                <a:srgbClr val="2A2A2A"/>
              </a:solidFill>
              <a:highlight>
                <a:srgbClr val="FFFFFF"/>
              </a:highlight>
            </a:endParaRPr>
          </a:p>
          <a:p>
            <a:pPr lvl="0">
              <a:spcBef>
                <a:spcPts val="0"/>
              </a:spcBef>
              <a:buClr>
                <a:schemeClr val="dk1"/>
              </a:buClr>
              <a:buSzPct val="91666"/>
              <a:buFont typeface="Arial"/>
              <a:buNone/>
            </a:pPr>
            <a:r>
              <a:rPr b="1" lang="en" sz="1150">
                <a:solidFill>
                  <a:srgbClr val="24678D"/>
                </a:solidFill>
                <a:highlight>
                  <a:srgbClr val="FFFFFF"/>
                </a:highlight>
              </a:rPr>
              <a:t>Genius Hour -- Source Document                                        Name: _______________________</a:t>
            </a:r>
          </a:p>
          <a:p>
            <a:pPr lvl="0">
              <a:spcBef>
                <a:spcPts val="0"/>
              </a:spcBef>
              <a:buClr>
                <a:schemeClr val="dk1"/>
              </a:buClr>
              <a:buSzPct val="91666"/>
              <a:buFont typeface="Arial"/>
              <a:buNone/>
            </a:pPr>
            <a:r>
              <a:rPr b="1" lang="en" sz="1150">
                <a:solidFill>
                  <a:srgbClr val="24678D"/>
                </a:solidFill>
                <a:highlight>
                  <a:srgbClr val="FFFFFF"/>
                </a:highlight>
              </a:rPr>
              <a:t> </a:t>
            </a:r>
          </a:p>
          <a:p>
            <a:pPr lvl="0">
              <a:spcBef>
                <a:spcPts val="0"/>
              </a:spcBef>
              <a:buClr>
                <a:schemeClr val="dk1"/>
              </a:buClr>
              <a:buSzPct val="91666"/>
              <a:buFont typeface="Arial"/>
              <a:buNone/>
            </a:pPr>
            <a:r>
              <a:rPr b="1" lang="en" sz="1150">
                <a:solidFill>
                  <a:srgbClr val="24678D"/>
                </a:solidFill>
                <a:highlight>
                  <a:srgbClr val="FFFFFF"/>
                </a:highlight>
              </a:rPr>
              <a:t>Source #1</a:t>
            </a:r>
          </a:p>
          <a:p>
            <a:pPr lvl="0">
              <a:spcBef>
                <a:spcPts val="0"/>
              </a:spcBef>
              <a:buClr>
                <a:schemeClr val="dk1"/>
              </a:buClr>
              <a:buSzPct val="91666"/>
              <a:buFont typeface="Arial"/>
              <a:buNone/>
            </a:pPr>
            <a:r>
              <a:rPr b="1" lang="en" sz="1150">
                <a:solidFill>
                  <a:srgbClr val="24678D"/>
                </a:solidFill>
                <a:highlight>
                  <a:srgbClr val="FFFFFF"/>
                </a:highlight>
              </a:rPr>
              <a:t>paste APA citation below:</a:t>
            </a:r>
          </a:p>
          <a:p>
            <a:pPr lvl="0">
              <a:spcBef>
                <a:spcPts val="0"/>
              </a:spcBef>
              <a:buClr>
                <a:schemeClr val="dk1"/>
              </a:buClr>
              <a:buSzPct val="91666"/>
              <a:buFont typeface="Arial"/>
              <a:buNone/>
            </a:pPr>
            <a:r>
              <a:rPr b="1" lang="en" sz="1150">
                <a:solidFill>
                  <a:srgbClr val="24678D"/>
                </a:solidFill>
                <a:highlight>
                  <a:srgbClr val="FFFFFF"/>
                </a:highlight>
              </a:rPr>
              <a:t> </a:t>
            </a:r>
          </a:p>
          <a:p>
            <a:pPr lvl="0">
              <a:spcBef>
                <a:spcPts val="0"/>
              </a:spcBef>
              <a:buClr>
                <a:schemeClr val="dk1"/>
              </a:buClr>
              <a:buSzPct val="91666"/>
              <a:buFont typeface="Arial"/>
              <a:buNone/>
            </a:pPr>
            <a:r>
              <a:rPr b="1" lang="en" sz="1150">
                <a:solidFill>
                  <a:srgbClr val="24678D"/>
                </a:solidFill>
                <a:highlight>
                  <a:srgbClr val="FFFFFF"/>
                </a:highlight>
              </a:rPr>
              <a:t> </a:t>
            </a:r>
          </a:p>
          <a:p>
            <a:pPr lvl="0">
              <a:spcBef>
                <a:spcPts val="0"/>
              </a:spcBef>
              <a:buClr>
                <a:schemeClr val="dk1"/>
              </a:buClr>
              <a:buSzPct val="91666"/>
              <a:buFont typeface="Arial"/>
              <a:buNone/>
            </a:pPr>
            <a:r>
              <a:rPr b="1" lang="en" sz="1150">
                <a:solidFill>
                  <a:srgbClr val="24678D"/>
                </a:solidFill>
                <a:highlight>
                  <a:srgbClr val="FFFFFF"/>
                </a:highlight>
              </a:rPr>
              <a:t>What is the mode (genre) of this source?</a:t>
            </a:r>
          </a:p>
          <a:p>
            <a:pPr lvl="0">
              <a:spcBef>
                <a:spcPts val="0"/>
              </a:spcBef>
              <a:buClr>
                <a:schemeClr val="dk1"/>
              </a:buClr>
              <a:buSzPct val="91666"/>
              <a:buFont typeface="Arial"/>
              <a:buNone/>
            </a:pPr>
            <a:r>
              <a:rPr b="1" lang="en" sz="1150">
                <a:solidFill>
                  <a:srgbClr val="24678D"/>
                </a:solidFill>
                <a:highlight>
                  <a:srgbClr val="FFFFFF"/>
                </a:highlight>
              </a:rPr>
              <a:t> </a:t>
            </a:r>
          </a:p>
          <a:p>
            <a:pPr lvl="0">
              <a:spcBef>
                <a:spcPts val="0"/>
              </a:spcBef>
              <a:buClr>
                <a:schemeClr val="dk1"/>
              </a:buClr>
              <a:buSzPct val="91666"/>
              <a:buFont typeface="Arial"/>
              <a:buNone/>
            </a:pPr>
            <a:r>
              <a:rPr b="1" lang="en" sz="1150">
                <a:solidFill>
                  <a:srgbClr val="24678D"/>
                </a:solidFill>
                <a:highlight>
                  <a:srgbClr val="FFFFFF"/>
                </a:highlight>
              </a:rPr>
              <a:t> </a:t>
            </a:r>
          </a:p>
          <a:p>
            <a:pPr lvl="0">
              <a:spcBef>
                <a:spcPts val="0"/>
              </a:spcBef>
              <a:buClr>
                <a:schemeClr val="dk1"/>
              </a:buClr>
              <a:buSzPct val="91666"/>
              <a:buFont typeface="Arial"/>
              <a:buNone/>
            </a:pPr>
            <a:r>
              <a:rPr b="1" lang="en" sz="1150">
                <a:solidFill>
                  <a:srgbClr val="24678D"/>
                </a:solidFill>
                <a:highlight>
                  <a:srgbClr val="FFFFFF"/>
                </a:highlight>
              </a:rPr>
              <a:t>Short summary of info found at this webpage:</a:t>
            </a:r>
          </a:p>
          <a:p>
            <a:pPr lvl="0">
              <a:spcBef>
                <a:spcPts val="0"/>
              </a:spcBef>
              <a:buClr>
                <a:schemeClr val="dk1"/>
              </a:buClr>
              <a:buSzPct val="91666"/>
              <a:buFont typeface="Arial"/>
              <a:buNone/>
            </a:pPr>
            <a:r>
              <a:rPr b="1" lang="en" sz="1150">
                <a:solidFill>
                  <a:srgbClr val="24678D"/>
                </a:solidFill>
                <a:highlight>
                  <a:srgbClr val="FFFFFF"/>
                </a:highlight>
              </a:rPr>
              <a:t> </a:t>
            </a:r>
          </a:p>
          <a:p>
            <a:pPr lvl="0">
              <a:spcBef>
                <a:spcPts val="0"/>
              </a:spcBef>
              <a:buClr>
                <a:schemeClr val="dk1"/>
              </a:buClr>
              <a:buSzPct val="91666"/>
              <a:buFont typeface="Arial"/>
              <a:buNone/>
            </a:pPr>
            <a:r>
              <a:rPr b="1" lang="en" sz="1150">
                <a:solidFill>
                  <a:srgbClr val="24678D"/>
                </a:solidFill>
                <a:highlight>
                  <a:srgbClr val="FFFFFF"/>
                </a:highlight>
              </a:rPr>
              <a:t> </a:t>
            </a:r>
          </a:p>
          <a:p>
            <a:pPr lvl="0">
              <a:spcBef>
                <a:spcPts val="0"/>
              </a:spcBef>
              <a:buClr>
                <a:schemeClr val="dk1"/>
              </a:buClr>
              <a:buSzPct val="91666"/>
              <a:buFont typeface="Arial"/>
              <a:buNone/>
            </a:pPr>
            <a:r>
              <a:rPr b="1" lang="en" sz="1150">
                <a:solidFill>
                  <a:srgbClr val="24678D"/>
                </a:solidFill>
                <a:highlight>
                  <a:srgbClr val="FFFFFF"/>
                </a:highlight>
              </a:rPr>
              <a:t>How might you use this information in your project?</a:t>
            </a:r>
          </a:p>
          <a:p>
            <a:pPr lvl="0">
              <a:spcBef>
                <a:spcPts val="0"/>
              </a:spcBef>
              <a:buClr>
                <a:schemeClr val="dk1"/>
              </a:buClr>
              <a:buSzPct val="91666"/>
              <a:buFont typeface="Arial"/>
              <a:buNone/>
            </a:pPr>
            <a:r>
              <a:rPr b="1" lang="en" sz="1150">
                <a:solidFill>
                  <a:srgbClr val="24678D"/>
                </a:solidFill>
                <a:highlight>
                  <a:srgbClr val="FFFFFF"/>
                </a:highlight>
              </a:rPr>
              <a:t> </a:t>
            </a:r>
          </a:p>
          <a:p>
            <a:pPr lvl="0">
              <a:spcBef>
                <a:spcPts val="0"/>
              </a:spcBef>
              <a:buClr>
                <a:schemeClr val="dk1"/>
              </a:buClr>
              <a:buSzPct val="91666"/>
              <a:buFont typeface="Arial"/>
              <a:buNone/>
            </a:pPr>
            <a:r>
              <a:rPr b="1" lang="en" sz="1150">
                <a:solidFill>
                  <a:srgbClr val="24678D"/>
                </a:solidFill>
                <a:highlight>
                  <a:srgbClr val="FFFFFF"/>
                </a:highlight>
              </a:rPr>
              <a:t> </a:t>
            </a:r>
          </a:p>
          <a:p>
            <a:pPr lvl="0">
              <a:spcBef>
                <a:spcPts val="0"/>
              </a:spcBef>
              <a:buClr>
                <a:schemeClr val="dk1"/>
              </a:buClr>
              <a:buSzPct val="91666"/>
              <a:buFont typeface="Arial"/>
              <a:buNone/>
            </a:pPr>
            <a:r>
              <a:rPr b="1" lang="en" sz="1150">
                <a:solidFill>
                  <a:srgbClr val="24678D"/>
                </a:solidFill>
                <a:highlight>
                  <a:srgbClr val="FFFFFF"/>
                </a:highlight>
              </a:rPr>
              <a:t>What bias is present in this source? What is the ideology?</a:t>
            </a:r>
          </a:p>
          <a:p>
            <a:pPr lvl="0">
              <a:spcBef>
                <a:spcPts val="0"/>
              </a:spcBef>
              <a:buNone/>
            </a:pPr>
            <a:r>
              <a:rPr b="1" lang="en" sz="1150">
                <a:solidFill>
                  <a:schemeClr val="dk1"/>
                </a:solidFill>
                <a:highlight>
                  <a:srgbClr val="FFFFFF"/>
                </a:highlight>
              </a:rPr>
              <a:t> </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31" name="Shape 131"/>
        <p:cNvGrpSpPr/>
        <p:nvPr/>
      </p:nvGrpSpPr>
      <p:grpSpPr>
        <a:xfrm>
          <a:off x="0" y="0"/>
          <a:ext cx="0" cy="0"/>
          <a:chOff x="0" y="0"/>
          <a:chExt cx="0" cy="0"/>
        </a:xfrm>
      </p:grpSpPr>
      <p:pic>
        <p:nvPicPr>
          <p:cNvPr descr="Screenshot 2016-10-05 at 3.04.02 PM.png" id="132" name="Shape 132"/>
          <p:cNvPicPr preferRelativeResize="0"/>
          <p:nvPr/>
        </p:nvPicPr>
        <p:blipFill>
          <a:blip r:embed="rId4">
            <a:alphaModFix/>
          </a:blip>
          <a:stretch>
            <a:fillRect/>
          </a:stretch>
        </p:blipFill>
        <p:spPr>
          <a:xfrm>
            <a:off x="0" y="1255"/>
            <a:ext cx="9144000" cy="5140990"/>
          </a:xfrm>
          <a:prstGeom prst="rect">
            <a:avLst/>
          </a:prstGeom>
          <a:noFill/>
          <a:ln>
            <a:noFill/>
          </a:ln>
        </p:spPr>
      </p:pic>
      <p:sp>
        <p:nvSpPr>
          <p:cNvPr id="133" name="Shape 133"/>
          <p:cNvSpPr/>
          <p:nvPr/>
        </p:nvSpPr>
        <p:spPr>
          <a:xfrm>
            <a:off x="5690700" y="1250"/>
            <a:ext cx="3377100" cy="2889900"/>
          </a:xfrm>
          <a:prstGeom prst="ellipse">
            <a:avLst/>
          </a:prstGeom>
          <a:noFill/>
          <a:ln cap="flat" cmpd="sng" w="7620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400">
                <a:latin typeface="Montserrat"/>
                <a:ea typeface="Montserrat"/>
                <a:cs typeface="Montserrat"/>
                <a:sym typeface="Montserrat"/>
              </a:rPr>
              <a:t>Step 6:</a:t>
            </a:r>
          </a:p>
          <a:p>
            <a:pPr lvl="0" rtl="0" algn="ctr">
              <a:spcBef>
                <a:spcPts val="0"/>
              </a:spcBef>
              <a:buNone/>
            </a:pPr>
            <a:r>
              <a:rPr b="1" lang="en" sz="2400">
                <a:latin typeface="Montserrat"/>
                <a:ea typeface="Montserrat"/>
                <a:cs typeface="Montserrat"/>
                <a:sym typeface="Montserrat"/>
              </a:rPr>
              <a:t>Students publish what they have created</a:t>
            </a:r>
          </a:p>
        </p:txBody>
      </p:sp>
      <p:sp>
        <p:nvSpPr>
          <p:cNvPr id="134" name="Shape 134"/>
          <p:cNvSpPr txBox="1"/>
          <p:nvPr/>
        </p:nvSpPr>
        <p:spPr>
          <a:xfrm>
            <a:off x="928375" y="4478625"/>
            <a:ext cx="7652700" cy="843000"/>
          </a:xfrm>
          <a:prstGeom prst="rect">
            <a:avLst/>
          </a:prstGeom>
          <a:noFill/>
          <a:ln>
            <a:noFill/>
          </a:ln>
        </p:spPr>
        <p:txBody>
          <a:bodyPr anchorCtr="0" anchor="t" bIns="91425" lIns="91425" rIns="91425" tIns="91425">
            <a:noAutofit/>
          </a:bodyPr>
          <a:lstStyle/>
          <a:p>
            <a:pPr lvl="0" algn="ctr">
              <a:spcBef>
                <a:spcPts val="0"/>
              </a:spcBef>
              <a:buNone/>
            </a:pPr>
            <a:r>
              <a:rPr lang="en"/>
              <a:t>http://myaclrecovery.weebly.com/</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38" name="Shape 138"/>
        <p:cNvGrpSpPr/>
        <p:nvPr/>
      </p:nvGrpSpPr>
      <p:grpSpPr>
        <a:xfrm>
          <a:off x="0" y="0"/>
          <a:ext cx="0" cy="0"/>
          <a:chOff x="0" y="0"/>
          <a:chExt cx="0" cy="0"/>
        </a:xfrm>
      </p:grpSpPr>
      <p:sp>
        <p:nvSpPr>
          <p:cNvPr id="139" name="Shape 139"/>
          <p:cNvSpPr/>
          <p:nvPr/>
        </p:nvSpPr>
        <p:spPr>
          <a:xfrm>
            <a:off x="76200" y="136200"/>
            <a:ext cx="3377100" cy="2889900"/>
          </a:xfrm>
          <a:prstGeom prst="ellipse">
            <a:avLst/>
          </a:prstGeom>
          <a:noFill/>
          <a:ln cap="flat" cmpd="sng" w="76200">
            <a:solidFill>
              <a:srgbClr val="FFFFFF"/>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 sz="2400">
                <a:solidFill>
                  <a:srgbClr val="FFFFFF"/>
                </a:solidFill>
                <a:latin typeface="Montserrat"/>
                <a:ea typeface="Montserrat"/>
                <a:cs typeface="Montserrat"/>
                <a:sym typeface="Montserrat"/>
              </a:rPr>
              <a:t>Step 7:</a:t>
            </a:r>
          </a:p>
          <a:p>
            <a:pPr lvl="0" rtl="0" algn="ctr">
              <a:spcBef>
                <a:spcPts val="0"/>
              </a:spcBef>
              <a:buNone/>
            </a:pPr>
            <a:r>
              <a:rPr b="1" lang="en" sz="2400">
                <a:solidFill>
                  <a:srgbClr val="FFFFFF"/>
                </a:solidFill>
                <a:latin typeface="Montserrat"/>
                <a:ea typeface="Montserrat"/>
                <a:cs typeface="Montserrat"/>
                <a:sym typeface="Montserrat"/>
              </a:rPr>
              <a:t>Sharing and Assessment of Student Publications</a:t>
            </a:r>
          </a:p>
        </p:txBody>
      </p:sp>
      <p:pic>
        <p:nvPicPr>
          <p:cNvPr id="140" name="Shape 140"/>
          <p:cNvPicPr preferRelativeResize="0"/>
          <p:nvPr/>
        </p:nvPicPr>
        <p:blipFill>
          <a:blip r:embed="rId4">
            <a:alphaModFix/>
          </a:blip>
          <a:stretch>
            <a:fillRect/>
          </a:stretch>
        </p:blipFill>
        <p:spPr>
          <a:xfrm>
            <a:off x="3535125" y="513050"/>
            <a:ext cx="5530724" cy="40574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nvSpPr>
        <p:spPr>
          <a:xfrm>
            <a:off x="221375" y="395850"/>
            <a:ext cx="8385900" cy="4375200"/>
          </a:xfrm>
          <a:prstGeom prst="rect">
            <a:avLst/>
          </a:prstGeom>
          <a:noFill/>
          <a:ln>
            <a:noFill/>
          </a:ln>
        </p:spPr>
        <p:txBody>
          <a:bodyPr anchorCtr="0" anchor="t" bIns="91425" lIns="91425" rIns="91425" tIns="91425">
            <a:noAutofit/>
          </a:bodyPr>
          <a:lstStyle/>
          <a:p>
            <a:pPr lvl="0" algn="ctr">
              <a:spcBef>
                <a:spcPts val="0"/>
              </a:spcBef>
              <a:buNone/>
            </a:pPr>
            <a:r>
              <a:rPr b="1" lang="en" sz="7200">
                <a:solidFill>
                  <a:srgbClr val="B7B7B7"/>
                </a:solidFill>
                <a:latin typeface="Montserrat"/>
                <a:ea typeface="Montserrat"/>
                <a:cs typeface="Montserrat"/>
                <a:sym typeface="Montserrat"/>
              </a:rPr>
              <a:t>ELA </a:t>
            </a:r>
            <a:br>
              <a:rPr b="1" lang="en" sz="7200">
                <a:solidFill>
                  <a:srgbClr val="B7B7B7"/>
                </a:solidFill>
                <a:latin typeface="Montserrat"/>
                <a:ea typeface="Montserrat"/>
                <a:cs typeface="Montserrat"/>
                <a:sym typeface="Montserrat"/>
              </a:rPr>
            </a:br>
            <a:r>
              <a:rPr b="1" lang="en" sz="7200">
                <a:solidFill>
                  <a:srgbClr val="B7B7B7"/>
                </a:solidFill>
                <a:latin typeface="Montserrat"/>
                <a:ea typeface="Montserrat"/>
                <a:cs typeface="Montserrat"/>
                <a:sym typeface="Montserrat"/>
              </a:rPr>
              <a:t>Common Core State Standards 11-12</a:t>
            </a:r>
          </a:p>
        </p:txBody>
      </p:sp>
      <p:sp>
        <p:nvSpPr>
          <p:cNvPr id="146" name="Shape 146"/>
          <p:cNvSpPr txBox="1"/>
          <p:nvPr>
            <p:ph idx="1" type="subTitle"/>
          </p:nvPr>
        </p:nvSpPr>
        <p:spPr>
          <a:xfrm>
            <a:off x="0" y="-175"/>
            <a:ext cx="9144000" cy="5143500"/>
          </a:xfrm>
          <a:prstGeom prst="rect">
            <a:avLst/>
          </a:prstGeom>
        </p:spPr>
        <p:txBody>
          <a:bodyPr anchorCtr="0" anchor="t" bIns="91425" lIns="91425" rIns="91425" tIns="91425">
            <a:noAutofit/>
          </a:bodyPr>
          <a:lstStyle/>
          <a:p>
            <a:pPr lvl="0" rtl="0" algn="l">
              <a:lnSpc>
                <a:spcPct val="100000"/>
              </a:lnSpc>
              <a:spcBef>
                <a:spcPts val="0"/>
              </a:spcBef>
              <a:spcAft>
                <a:spcPts val="1000"/>
              </a:spcAft>
              <a:buNone/>
            </a:pPr>
            <a:r>
              <a:rPr b="1" lang="en" sz="800">
                <a:solidFill>
                  <a:schemeClr val="dk1"/>
                </a:solidFill>
                <a:latin typeface="Arial"/>
                <a:ea typeface="Arial"/>
                <a:cs typeface="Arial"/>
                <a:sym typeface="Arial"/>
              </a:rPr>
              <a:t>11-12.RI.5  Analyze and evaluate the effectiveness of the structure an author uses in his or her exposition or argument, including whether the structure makes points clear, convincing, and engaging.</a:t>
            </a:r>
          </a:p>
          <a:p>
            <a:pPr lvl="0" algn="l">
              <a:lnSpc>
                <a:spcPct val="100000"/>
              </a:lnSpc>
              <a:spcBef>
                <a:spcPts val="0"/>
              </a:spcBef>
              <a:spcAft>
                <a:spcPts val="1000"/>
              </a:spcAft>
              <a:buClr>
                <a:schemeClr val="dk1"/>
              </a:buClr>
              <a:buSzPct val="137500"/>
              <a:buFont typeface="Arial"/>
              <a:buNone/>
            </a:pPr>
            <a:r>
              <a:rPr b="1" lang="en" sz="800">
                <a:solidFill>
                  <a:schemeClr val="dk1"/>
                </a:solidFill>
                <a:latin typeface="Arial"/>
                <a:ea typeface="Arial"/>
                <a:cs typeface="Arial"/>
                <a:sym typeface="Arial"/>
              </a:rPr>
              <a:t>11-12.RI.7  Integrate and evaluate multiple sources of information presented in different media or formats (e.g., visually, quantitatively) as well as in words in order to address a question or solve a problem.</a:t>
            </a:r>
          </a:p>
          <a:p>
            <a:pPr lvl="0" algn="l">
              <a:lnSpc>
                <a:spcPct val="100000"/>
              </a:lnSpc>
              <a:spcBef>
                <a:spcPts val="0"/>
              </a:spcBef>
              <a:spcAft>
                <a:spcPts val="1000"/>
              </a:spcAft>
              <a:buClr>
                <a:schemeClr val="dk1"/>
              </a:buClr>
              <a:buSzPct val="137500"/>
              <a:buFont typeface="Arial"/>
              <a:buNone/>
            </a:pPr>
            <a:r>
              <a:rPr b="1" lang="en" sz="800">
                <a:solidFill>
                  <a:schemeClr val="dk1"/>
                </a:solidFill>
                <a:latin typeface="Arial"/>
                <a:ea typeface="Arial"/>
                <a:cs typeface="Arial"/>
                <a:sym typeface="Arial"/>
              </a:rPr>
              <a:t>​11-12.W.2  Write informative/explanatory texts to examine and convey complex ideas, concepts, and information clearly and accurately through the effective selection, organization, and analysis of content.</a:t>
            </a:r>
          </a:p>
          <a:p>
            <a:pPr lvl="0" algn="l">
              <a:lnSpc>
                <a:spcPct val="100000"/>
              </a:lnSpc>
              <a:spcBef>
                <a:spcPts val="0"/>
              </a:spcBef>
              <a:spcAft>
                <a:spcPts val="1000"/>
              </a:spcAft>
              <a:buClr>
                <a:schemeClr val="dk1"/>
              </a:buClr>
              <a:buSzPct val="137500"/>
              <a:buFont typeface="Arial"/>
              <a:buNone/>
            </a:pPr>
            <a:r>
              <a:rPr b="1" lang="en" sz="800">
                <a:solidFill>
                  <a:schemeClr val="dk1"/>
                </a:solidFill>
                <a:latin typeface="Arial"/>
                <a:ea typeface="Arial"/>
                <a:cs typeface="Arial"/>
                <a:sym typeface="Arial"/>
              </a:rPr>
              <a:t>11-12.W.2a  Introduce a topic; organize complex ideas, concepts, and information so that each new element builds on that which precedes it to create a unified whole; include formatting (e.g., headings), graphics (e.g., figures, tables), and multimedia when useful to aiding comprehension.</a:t>
            </a:r>
          </a:p>
          <a:p>
            <a:pPr lvl="0" algn="l">
              <a:lnSpc>
                <a:spcPct val="100000"/>
              </a:lnSpc>
              <a:spcBef>
                <a:spcPts val="0"/>
              </a:spcBef>
              <a:spcAft>
                <a:spcPts val="1000"/>
              </a:spcAft>
              <a:buClr>
                <a:schemeClr val="dk1"/>
              </a:buClr>
              <a:buSzPct val="137500"/>
              <a:buFont typeface="Arial"/>
              <a:buNone/>
            </a:pPr>
            <a:r>
              <a:rPr b="1" lang="en" sz="800">
                <a:solidFill>
                  <a:schemeClr val="dk1"/>
                </a:solidFill>
                <a:latin typeface="Arial"/>
                <a:ea typeface="Arial"/>
                <a:cs typeface="Arial"/>
                <a:sym typeface="Arial"/>
              </a:rPr>
              <a:t>11-12.W.2b  Develop the topic thoroughly by selecting the most significant and relevant facts, extended definitions, concrete details, quotations, or other information and examples appropriate to the audience's knowledge of the topic.</a:t>
            </a:r>
          </a:p>
          <a:p>
            <a:pPr lvl="0" algn="l">
              <a:lnSpc>
                <a:spcPct val="100000"/>
              </a:lnSpc>
              <a:spcBef>
                <a:spcPts val="0"/>
              </a:spcBef>
              <a:spcAft>
                <a:spcPts val="1000"/>
              </a:spcAft>
              <a:buClr>
                <a:schemeClr val="dk1"/>
              </a:buClr>
              <a:buSzPct val="137500"/>
              <a:buFont typeface="Arial"/>
              <a:buNone/>
            </a:pPr>
            <a:r>
              <a:rPr b="1" lang="en" sz="800">
                <a:solidFill>
                  <a:schemeClr val="dk1"/>
                </a:solidFill>
                <a:latin typeface="Arial"/>
                <a:ea typeface="Arial"/>
                <a:cs typeface="Arial"/>
                <a:sym typeface="Arial"/>
              </a:rPr>
              <a:t>11-12.W.2c  Use appropriate and varied transitions and syntax to link the major sections of the text, create cohesion, and clarify the relationships among complex ideas and concepts.</a:t>
            </a:r>
          </a:p>
          <a:p>
            <a:pPr lvl="0" algn="l">
              <a:lnSpc>
                <a:spcPct val="100000"/>
              </a:lnSpc>
              <a:spcBef>
                <a:spcPts val="0"/>
              </a:spcBef>
              <a:spcAft>
                <a:spcPts val="1000"/>
              </a:spcAft>
              <a:buClr>
                <a:schemeClr val="dk1"/>
              </a:buClr>
              <a:buSzPct val="137500"/>
              <a:buFont typeface="Arial"/>
              <a:buNone/>
            </a:pPr>
            <a:r>
              <a:rPr b="1" lang="en" sz="800">
                <a:solidFill>
                  <a:schemeClr val="dk1"/>
                </a:solidFill>
                <a:latin typeface="Arial"/>
                <a:ea typeface="Arial"/>
                <a:cs typeface="Arial"/>
                <a:sym typeface="Arial"/>
              </a:rPr>
              <a:t>11-12.W.2e  Establish and maintain a formal style and objective tone while attending to the norms and conventions of the discipline in which they are writing.</a:t>
            </a:r>
          </a:p>
          <a:p>
            <a:pPr lvl="0" algn="l">
              <a:lnSpc>
                <a:spcPct val="100000"/>
              </a:lnSpc>
              <a:spcBef>
                <a:spcPts val="0"/>
              </a:spcBef>
              <a:spcAft>
                <a:spcPts val="1000"/>
              </a:spcAft>
              <a:buClr>
                <a:schemeClr val="dk1"/>
              </a:buClr>
              <a:buSzPct val="137500"/>
              <a:buFont typeface="Arial"/>
              <a:buNone/>
            </a:pPr>
            <a:r>
              <a:rPr b="1" lang="en" sz="800">
                <a:solidFill>
                  <a:schemeClr val="dk1"/>
                </a:solidFill>
                <a:latin typeface="Arial"/>
                <a:ea typeface="Arial"/>
                <a:cs typeface="Arial"/>
                <a:sym typeface="Arial"/>
              </a:rPr>
              <a:t>11-12.W.4  Produce clear and coherent writing in which the development, organization, and style are appropriate to task, purpose, and audience. (Grade-specific expectations for writing types are defined in standards 1-3 above.)</a:t>
            </a:r>
          </a:p>
          <a:p>
            <a:pPr lvl="0" algn="l">
              <a:lnSpc>
                <a:spcPct val="100000"/>
              </a:lnSpc>
              <a:spcBef>
                <a:spcPts val="0"/>
              </a:spcBef>
              <a:spcAft>
                <a:spcPts val="1000"/>
              </a:spcAft>
              <a:buClr>
                <a:schemeClr val="dk1"/>
              </a:buClr>
              <a:buSzPct val="137500"/>
              <a:buFont typeface="Arial"/>
              <a:buNone/>
            </a:pPr>
            <a:r>
              <a:rPr b="1" lang="en" sz="800">
                <a:solidFill>
                  <a:schemeClr val="dk1"/>
                </a:solidFill>
                <a:latin typeface="Arial"/>
                <a:ea typeface="Arial"/>
                <a:cs typeface="Arial"/>
                <a:sym typeface="Arial"/>
              </a:rPr>
              <a:t>11-12.W.5  Develop and strengthen writing as needed by planning, revising, editing, rewriting, or trying a new approach, focusing on addressing what is most significant for a specific purpose and audience. (Editing for conventions should demonstrate command of Language standards 1-3 up to and including grades 11-12.)</a:t>
            </a:r>
          </a:p>
          <a:p>
            <a:pPr lvl="0" algn="l">
              <a:lnSpc>
                <a:spcPct val="100000"/>
              </a:lnSpc>
              <a:spcBef>
                <a:spcPts val="0"/>
              </a:spcBef>
              <a:spcAft>
                <a:spcPts val="1000"/>
              </a:spcAft>
              <a:buClr>
                <a:schemeClr val="dk1"/>
              </a:buClr>
              <a:buSzPct val="137500"/>
              <a:buFont typeface="Arial"/>
              <a:buNone/>
            </a:pPr>
            <a:r>
              <a:rPr b="1" lang="en" sz="800">
                <a:solidFill>
                  <a:schemeClr val="dk1"/>
                </a:solidFill>
                <a:latin typeface="Arial"/>
                <a:ea typeface="Arial"/>
                <a:cs typeface="Arial"/>
                <a:sym typeface="Arial"/>
              </a:rPr>
              <a:t>11-12.W.6  Use technology, including the Internet, to produce, publish, and update individual or shared writing products in response to ongoing feedback, including new arguments or information.</a:t>
            </a:r>
          </a:p>
          <a:p>
            <a:pPr lvl="0" algn="l">
              <a:lnSpc>
                <a:spcPct val="100000"/>
              </a:lnSpc>
              <a:spcBef>
                <a:spcPts val="0"/>
              </a:spcBef>
              <a:spcAft>
                <a:spcPts val="1000"/>
              </a:spcAft>
              <a:buClr>
                <a:schemeClr val="dk1"/>
              </a:buClr>
              <a:buSzPct val="137500"/>
              <a:buFont typeface="Arial"/>
              <a:buNone/>
            </a:pPr>
            <a:r>
              <a:rPr b="1" lang="en" sz="800">
                <a:solidFill>
                  <a:schemeClr val="dk1"/>
                </a:solidFill>
                <a:latin typeface="Arial"/>
                <a:ea typeface="Arial"/>
                <a:cs typeface="Arial"/>
                <a:sym typeface="Arial"/>
              </a:rPr>
              <a:t>11-12.W.7  Conduct short as well as more sustained research projects to answer a question (including a self-generated question) or solve a problem; narrow or broaden the inquiry when appropriate; synthesize multiple sources on the subject, demonstrating understanding of the subject under investigation.</a:t>
            </a:r>
          </a:p>
          <a:p>
            <a:pPr lvl="0" algn="l">
              <a:lnSpc>
                <a:spcPct val="100000"/>
              </a:lnSpc>
              <a:spcBef>
                <a:spcPts val="0"/>
              </a:spcBef>
              <a:spcAft>
                <a:spcPts val="1000"/>
              </a:spcAft>
              <a:buClr>
                <a:schemeClr val="dk1"/>
              </a:buClr>
              <a:buSzPct val="137500"/>
              <a:buFont typeface="Arial"/>
              <a:buNone/>
            </a:pPr>
            <a:r>
              <a:rPr b="1" lang="en" sz="800">
                <a:solidFill>
                  <a:schemeClr val="dk1"/>
                </a:solidFill>
                <a:latin typeface="Arial"/>
                <a:ea typeface="Arial"/>
                <a:cs typeface="Arial"/>
                <a:sym typeface="Arial"/>
              </a:rPr>
              <a:t>11-12.W.8  Gather relevant information from multiple authoritative print and digital sources, using advanced searches effectively; assess the strengths and limitations of each source in terms of the task, purpose, and audience; integrate information into the text selectively to maintain the flow of ideas, avoiding plagiarism and overreliance on any one source and following a standard format for citation.</a:t>
            </a:r>
          </a:p>
          <a:p>
            <a:pPr lvl="0" algn="l">
              <a:lnSpc>
                <a:spcPct val="100000"/>
              </a:lnSpc>
              <a:spcBef>
                <a:spcPts val="0"/>
              </a:spcBef>
              <a:spcAft>
                <a:spcPts val="1000"/>
              </a:spcAft>
              <a:buClr>
                <a:schemeClr val="dk1"/>
              </a:buClr>
              <a:buSzPct val="137500"/>
              <a:buFont typeface="Arial"/>
              <a:buNone/>
            </a:pPr>
            <a:r>
              <a:rPr b="1" lang="en" sz="800">
                <a:solidFill>
                  <a:schemeClr val="dk1"/>
                </a:solidFill>
                <a:latin typeface="Arial"/>
                <a:ea typeface="Arial"/>
                <a:cs typeface="Arial"/>
                <a:sym typeface="Arial"/>
              </a:rPr>
              <a:t>11-12.W.9  Draw evidence from literary or informational texts to support analysis, reflection, and research.</a:t>
            </a:r>
          </a:p>
          <a:p>
            <a:pPr lvl="0" algn="l">
              <a:lnSpc>
                <a:spcPct val="100000"/>
              </a:lnSpc>
              <a:spcBef>
                <a:spcPts val="0"/>
              </a:spcBef>
              <a:spcAft>
                <a:spcPts val="1000"/>
              </a:spcAft>
              <a:buClr>
                <a:schemeClr val="dk1"/>
              </a:buClr>
              <a:buSzPct val="137500"/>
              <a:buFont typeface="Arial"/>
              <a:buNone/>
            </a:pPr>
            <a:r>
              <a:rPr b="1" lang="en" sz="800">
                <a:solidFill>
                  <a:schemeClr val="dk1"/>
                </a:solidFill>
                <a:latin typeface="Arial"/>
                <a:ea typeface="Arial"/>
                <a:cs typeface="Arial"/>
                <a:sym typeface="Arial"/>
              </a:rPr>
              <a:t>11-12.W.10  Write routinely over extended time frames (time for research, reflection, and revision) and shorter time frames (a single sitting or a day or two) for a range of tasks, purposes, and audiences.</a:t>
            </a:r>
          </a:p>
          <a:p>
            <a:pPr lvl="0">
              <a:lnSpc>
                <a:spcPct val="100000"/>
              </a:lnSpc>
              <a:spcBef>
                <a:spcPts val="0"/>
              </a:spcBef>
              <a:buNone/>
            </a:pPr>
            <a:r>
              <a:t/>
            </a:r>
            <a:endParaRPr sz="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34" name="Shape 34"/>
        <p:cNvGrpSpPr/>
        <p:nvPr/>
      </p:nvGrpSpPr>
      <p:grpSpPr>
        <a:xfrm>
          <a:off x="0" y="0"/>
          <a:ext cx="0" cy="0"/>
          <a:chOff x="0" y="0"/>
          <a:chExt cx="0" cy="0"/>
        </a:xfrm>
      </p:grpSpPr>
      <p:sp>
        <p:nvSpPr>
          <p:cNvPr id="35" name="Shape 35"/>
          <p:cNvSpPr txBox="1"/>
          <p:nvPr>
            <p:ph idx="4294967295" type="ctrTitle"/>
          </p:nvPr>
        </p:nvSpPr>
        <p:spPr>
          <a:xfrm>
            <a:off x="1275149" y="239425"/>
            <a:ext cx="6593700" cy="1159800"/>
          </a:xfrm>
          <a:prstGeom prst="rect">
            <a:avLst/>
          </a:prstGeom>
        </p:spPr>
        <p:txBody>
          <a:bodyPr anchorCtr="0" anchor="ctr" bIns="91425" lIns="91425" rIns="91425" tIns="91425">
            <a:noAutofit/>
          </a:bodyPr>
          <a:lstStyle/>
          <a:p>
            <a:pPr lvl="0">
              <a:spcBef>
                <a:spcPts val="0"/>
              </a:spcBef>
              <a:buNone/>
            </a:pPr>
            <a:r>
              <a:rPr lang="en" sz="4800"/>
              <a:t>Our Shared Vision</a:t>
            </a:r>
          </a:p>
        </p:txBody>
      </p:sp>
      <p:graphicFrame>
        <p:nvGraphicFramePr>
          <p:cNvPr id="36" name="Shape 36"/>
          <p:cNvGraphicFramePr/>
          <p:nvPr/>
        </p:nvGraphicFramePr>
        <p:xfrm>
          <a:off x="13850" y="3660575"/>
          <a:ext cx="3000000" cy="3000000"/>
        </p:xfrm>
        <a:graphic>
          <a:graphicData uri="http://schemas.openxmlformats.org/drawingml/2006/table">
            <a:tbl>
              <a:tblPr>
                <a:noFill/>
                <a:tableStyleId>{4D367DFC-ECAC-42A4-A96C-38804912E846}</a:tableStyleId>
              </a:tblPr>
              <a:tblGrid>
                <a:gridCol w="3038850"/>
                <a:gridCol w="3038850"/>
                <a:gridCol w="3038850"/>
              </a:tblGrid>
              <a:tr h="1473100">
                <a:tc>
                  <a:txBody>
                    <a:bodyPr>
                      <a:noAutofit/>
                    </a:bodyPr>
                    <a:lstStyle/>
                    <a:p>
                      <a:pPr lvl="0" rtl="0">
                        <a:lnSpc>
                          <a:spcPct val="100000"/>
                        </a:lnSpc>
                        <a:spcBef>
                          <a:spcPts val="0"/>
                        </a:spcBef>
                        <a:buNone/>
                      </a:pPr>
                      <a:r>
                        <a:t/>
                      </a:r>
                      <a:endParaRPr sz="1100"/>
                    </a:p>
                    <a:p>
                      <a:pPr lvl="0">
                        <a:lnSpc>
                          <a:spcPct val="100000"/>
                        </a:lnSpc>
                        <a:spcBef>
                          <a:spcPts val="0"/>
                        </a:spcBef>
                        <a:buClr>
                          <a:schemeClr val="dk1"/>
                        </a:buClr>
                        <a:buSzPct val="61111"/>
                        <a:buFont typeface="Arial"/>
                        <a:buNone/>
                      </a:pPr>
                      <a:r>
                        <a:rPr lang="en" sz="1800"/>
                        <a:t>Sharon Murchie</a:t>
                      </a:r>
                    </a:p>
                    <a:p>
                      <a:pPr lvl="0">
                        <a:lnSpc>
                          <a:spcPct val="100000"/>
                        </a:lnSpc>
                        <a:spcBef>
                          <a:spcPts val="0"/>
                        </a:spcBef>
                        <a:buClr>
                          <a:schemeClr val="dk1"/>
                        </a:buClr>
                        <a:buSzPct val="100000"/>
                        <a:buFont typeface="Arial"/>
                        <a:buNone/>
                      </a:pPr>
                      <a:r>
                        <a:rPr lang="en" sz="1100"/>
                        <a:t>11th and 12th ELA</a:t>
                      </a:r>
                    </a:p>
                    <a:p>
                      <a:pPr lvl="0">
                        <a:lnSpc>
                          <a:spcPct val="100000"/>
                        </a:lnSpc>
                        <a:spcBef>
                          <a:spcPts val="0"/>
                        </a:spcBef>
                        <a:buClr>
                          <a:schemeClr val="dk1"/>
                        </a:buClr>
                        <a:buSzPct val="100000"/>
                        <a:buFont typeface="Arial"/>
                        <a:buNone/>
                      </a:pPr>
                      <a:r>
                        <a:rPr lang="en" sz="1100"/>
                        <a:t>Bath High School</a:t>
                      </a:r>
                    </a:p>
                    <a:p>
                      <a:pPr lvl="0">
                        <a:lnSpc>
                          <a:spcPct val="100000"/>
                        </a:lnSpc>
                        <a:spcBef>
                          <a:spcPts val="0"/>
                        </a:spcBef>
                        <a:buClr>
                          <a:schemeClr val="dk1"/>
                        </a:buClr>
                        <a:buSzPct val="100000"/>
                        <a:buFont typeface="Arial"/>
                        <a:buNone/>
                      </a:pPr>
                      <a:r>
                        <a:rPr lang="en" sz="1100"/>
                        <a:t>Bath, MI</a:t>
                      </a:r>
                    </a:p>
                    <a:p>
                      <a:pPr lvl="0">
                        <a:lnSpc>
                          <a:spcPct val="100000"/>
                        </a:lnSpc>
                        <a:spcBef>
                          <a:spcPts val="0"/>
                        </a:spcBef>
                        <a:buClr>
                          <a:schemeClr val="dk1"/>
                        </a:buClr>
                        <a:buSzPct val="100000"/>
                        <a:buFont typeface="Arial"/>
                        <a:buNone/>
                      </a:pPr>
                      <a:r>
                        <a:rPr lang="en" sz="1100"/>
                        <a:t>smurchie@bathschools.net</a:t>
                      </a:r>
                    </a:p>
                    <a:p>
                      <a:pPr lvl="0" rtl="0">
                        <a:lnSpc>
                          <a:spcPct val="100000"/>
                        </a:lnSpc>
                        <a:spcBef>
                          <a:spcPts val="0"/>
                        </a:spcBef>
                        <a:buNone/>
                      </a:pPr>
                      <a:r>
                        <a:rPr lang="en" sz="1100"/>
                        <a:t>​@smurchies</a:t>
                      </a:r>
                    </a:p>
                  </a:txBody>
                  <a:tcPr marT="91425" marB="91425" marR="142875" marL="142875">
                    <a:solidFill>
                      <a:srgbClr val="FFFFFF">
                        <a:alpha val="73080"/>
                      </a:srgbClr>
                    </a:solidFill>
                  </a:tcPr>
                </a:tc>
                <a:tc>
                  <a:txBody>
                    <a:bodyPr>
                      <a:noAutofit/>
                    </a:bodyPr>
                    <a:lstStyle/>
                    <a:p>
                      <a:pPr lvl="0" rtl="0">
                        <a:lnSpc>
                          <a:spcPct val="100000"/>
                        </a:lnSpc>
                        <a:spcBef>
                          <a:spcPts val="0"/>
                        </a:spcBef>
                        <a:buNone/>
                      </a:pPr>
                      <a:r>
                        <a:t/>
                      </a:r>
                      <a:endParaRPr sz="1100"/>
                    </a:p>
                    <a:p>
                      <a:pPr lvl="0">
                        <a:lnSpc>
                          <a:spcPct val="100000"/>
                        </a:lnSpc>
                        <a:spcBef>
                          <a:spcPts val="0"/>
                        </a:spcBef>
                        <a:buClr>
                          <a:schemeClr val="dk1"/>
                        </a:buClr>
                        <a:buSzPct val="61111"/>
                        <a:buFont typeface="Arial"/>
                        <a:buNone/>
                      </a:pPr>
                      <a:r>
                        <a:rPr lang="en" sz="1800"/>
                        <a:t>Janet Neyer</a:t>
                      </a:r>
                    </a:p>
                    <a:p>
                      <a:pPr lvl="0">
                        <a:lnSpc>
                          <a:spcPct val="100000"/>
                        </a:lnSpc>
                        <a:spcBef>
                          <a:spcPts val="0"/>
                        </a:spcBef>
                        <a:buClr>
                          <a:schemeClr val="dk1"/>
                        </a:buClr>
                        <a:buSzPct val="100000"/>
                        <a:buFont typeface="Arial"/>
                        <a:buNone/>
                      </a:pPr>
                      <a:r>
                        <a:rPr lang="en" sz="1100"/>
                        <a:t>9th and 12th ELA</a:t>
                      </a:r>
                    </a:p>
                    <a:p>
                      <a:pPr lvl="0">
                        <a:lnSpc>
                          <a:spcPct val="100000"/>
                        </a:lnSpc>
                        <a:spcBef>
                          <a:spcPts val="0"/>
                        </a:spcBef>
                        <a:buClr>
                          <a:schemeClr val="dk1"/>
                        </a:buClr>
                        <a:buSzPct val="100000"/>
                        <a:buFont typeface="Arial"/>
                        <a:buNone/>
                      </a:pPr>
                      <a:r>
                        <a:rPr lang="en" sz="1100"/>
                        <a:t>Cadillac High School</a:t>
                      </a:r>
                    </a:p>
                    <a:p>
                      <a:pPr lvl="0">
                        <a:lnSpc>
                          <a:spcPct val="100000"/>
                        </a:lnSpc>
                        <a:spcBef>
                          <a:spcPts val="0"/>
                        </a:spcBef>
                        <a:buClr>
                          <a:schemeClr val="dk1"/>
                        </a:buClr>
                        <a:buSzPct val="100000"/>
                        <a:buFont typeface="Arial"/>
                        <a:buNone/>
                      </a:pPr>
                      <a:r>
                        <a:rPr lang="en" sz="1100"/>
                        <a:t>Cadillac, MI</a:t>
                      </a:r>
                    </a:p>
                    <a:p>
                      <a:pPr lvl="0">
                        <a:lnSpc>
                          <a:spcPct val="100000"/>
                        </a:lnSpc>
                        <a:spcBef>
                          <a:spcPts val="0"/>
                        </a:spcBef>
                        <a:buClr>
                          <a:schemeClr val="dk1"/>
                        </a:buClr>
                        <a:buSzPct val="100000"/>
                        <a:buFont typeface="Arial"/>
                        <a:buNone/>
                      </a:pPr>
                      <a:r>
                        <a:rPr lang="en" sz="1100"/>
                        <a:t>​janet.neyer@cadillac.k12.mi.us</a:t>
                      </a:r>
                    </a:p>
                    <a:p>
                      <a:pPr lvl="0" rtl="0">
                        <a:lnSpc>
                          <a:spcPct val="100000"/>
                        </a:lnSpc>
                        <a:spcBef>
                          <a:spcPts val="0"/>
                        </a:spcBef>
                        <a:buNone/>
                      </a:pPr>
                      <a:r>
                        <a:rPr lang="en" sz="1100"/>
                        <a:t>@janetneyer</a:t>
                      </a:r>
                    </a:p>
                  </a:txBody>
                  <a:tcPr marT="91425" marB="91425" marR="142875" marL="142875">
                    <a:solidFill>
                      <a:srgbClr val="FFFFFF">
                        <a:alpha val="73080"/>
                      </a:srgbClr>
                    </a:solidFill>
                  </a:tcPr>
                </a:tc>
                <a:tc>
                  <a:txBody>
                    <a:bodyPr>
                      <a:noAutofit/>
                    </a:bodyPr>
                    <a:lstStyle/>
                    <a:p>
                      <a:pPr lvl="0" rtl="0">
                        <a:lnSpc>
                          <a:spcPct val="100000"/>
                        </a:lnSpc>
                        <a:spcBef>
                          <a:spcPts val="0"/>
                        </a:spcBef>
                        <a:buNone/>
                      </a:pPr>
                      <a:r>
                        <a:t/>
                      </a:r>
                      <a:endParaRPr sz="1100"/>
                    </a:p>
                    <a:p>
                      <a:pPr lvl="0" rtl="0">
                        <a:lnSpc>
                          <a:spcPct val="100000"/>
                        </a:lnSpc>
                        <a:spcBef>
                          <a:spcPts val="0"/>
                        </a:spcBef>
                        <a:buClr>
                          <a:schemeClr val="dk1"/>
                        </a:buClr>
                        <a:buSzPct val="61111"/>
                        <a:buFont typeface="Arial"/>
                        <a:buNone/>
                      </a:pPr>
                      <a:r>
                        <a:rPr lang="en" sz="1800"/>
                        <a:t>Shannon Waite</a:t>
                      </a:r>
                    </a:p>
                    <a:p>
                      <a:pPr lvl="0" rtl="0">
                        <a:lnSpc>
                          <a:spcPct val="100000"/>
                        </a:lnSpc>
                        <a:spcBef>
                          <a:spcPts val="0"/>
                        </a:spcBef>
                        <a:buClr>
                          <a:schemeClr val="dk1"/>
                        </a:buClr>
                        <a:buSzPct val="100000"/>
                        <a:buFont typeface="Arial"/>
                        <a:buNone/>
                      </a:pPr>
                      <a:r>
                        <a:rPr lang="en" sz="1100"/>
                        <a:t>Creative Writing and 10th ELA</a:t>
                      </a:r>
                    </a:p>
                    <a:p>
                      <a:pPr lvl="0" rtl="0">
                        <a:lnSpc>
                          <a:spcPct val="100000"/>
                        </a:lnSpc>
                        <a:spcBef>
                          <a:spcPts val="0"/>
                        </a:spcBef>
                        <a:buClr>
                          <a:schemeClr val="dk1"/>
                        </a:buClr>
                        <a:buSzPct val="100000"/>
                        <a:buFont typeface="Arial"/>
                        <a:buNone/>
                      </a:pPr>
                      <a:r>
                        <a:rPr lang="en" sz="1100"/>
                        <a:t>Benjamin Carson High School of Science and Medicine</a:t>
                      </a:r>
                    </a:p>
                    <a:p>
                      <a:pPr lvl="0" rtl="0">
                        <a:lnSpc>
                          <a:spcPct val="100000"/>
                        </a:lnSpc>
                        <a:spcBef>
                          <a:spcPts val="0"/>
                        </a:spcBef>
                        <a:buClr>
                          <a:schemeClr val="dk1"/>
                        </a:buClr>
                        <a:buSzPct val="100000"/>
                        <a:buFont typeface="Arial"/>
                        <a:buNone/>
                      </a:pPr>
                      <a:r>
                        <a:rPr lang="en" sz="1100"/>
                        <a:t>Detroit, MI</a:t>
                      </a:r>
                    </a:p>
                    <a:p>
                      <a:pPr lvl="0" rtl="0">
                        <a:lnSpc>
                          <a:spcPct val="100000"/>
                        </a:lnSpc>
                        <a:spcBef>
                          <a:spcPts val="0"/>
                        </a:spcBef>
                        <a:buClr>
                          <a:schemeClr val="dk1"/>
                        </a:buClr>
                        <a:buSzPct val="100000"/>
                        <a:buFont typeface="Arial"/>
                        <a:buNone/>
                      </a:pPr>
                      <a:r>
                        <a:rPr lang="en" sz="1100"/>
                        <a:t>shannon.waite@detroitk12.org</a:t>
                      </a:r>
                    </a:p>
                    <a:p>
                      <a:pPr lvl="0" rtl="0">
                        <a:lnSpc>
                          <a:spcPct val="100000"/>
                        </a:lnSpc>
                        <a:spcBef>
                          <a:spcPts val="0"/>
                        </a:spcBef>
                        <a:buClr>
                          <a:schemeClr val="dk1"/>
                        </a:buClr>
                        <a:buSzPct val="100000"/>
                        <a:buFont typeface="Arial"/>
                        <a:buNone/>
                      </a:pPr>
                      <a:r>
                        <a:t/>
                      </a:r>
                      <a:endParaRPr sz="1100"/>
                    </a:p>
                    <a:p>
                      <a:pPr lvl="0" rtl="0">
                        <a:lnSpc>
                          <a:spcPct val="100000"/>
                        </a:lnSpc>
                        <a:spcBef>
                          <a:spcPts val="0"/>
                        </a:spcBef>
                        <a:buNone/>
                      </a:pPr>
                      <a:r>
                        <a:t/>
                      </a:r>
                      <a:endParaRPr sz="1100"/>
                    </a:p>
                  </a:txBody>
                  <a:tcPr marT="91425" marB="91425" marR="142875" marL="142875">
                    <a:solidFill>
                      <a:srgbClr val="FFFFFF">
                        <a:alpha val="73080"/>
                      </a:srgbClr>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50" name="Shape 150"/>
        <p:cNvGrpSpPr/>
        <p:nvPr/>
      </p:nvGrpSpPr>
      <p:grpSpPr>
        <a:xfrm>
          <a:off x="0" y="0"/>
          <a:ext cx="0" cy="0"/>
          <a:chOff x="0" y="0"/>
          <a:chExt cx="0" cy="0"/>
        </a:xfrm>
      </p:grpSpPr>
      <p:sp>
        <p:nvSpPr>
          <p:cNvPr id="151" name="Shape 151"/>
          <p:cNvSpPr txBox="1"/>
          <p:nvPr>
            <p:ph type="title"/>
          </p:nvPr>
        </p:nvSpPr>
        <p:spPr>
          <a:xfrm>
            <a:off x="1272675" y="2143050"/>
            <a:ext cx="6598500" cy="857400"/>
          </a:xfrm>
          <a:prstGeom prst="rect">
            <a:avLst/>
          </a:prstGeom>
        </p:spPr>
        <p:txBody>
          <a:bodyPr anchorCtr="0" anchor="ctr" bIns="91425" lIns="91425" rIns="91425" tIns="91425">
            <a:noAutofit/>
          </a:bodyPr>
          <a:lstStyle/>
          <a:p>
            <a:pPr lvl="0" rtl="0">
              <a:spcBef>
                <a:spcPts val="0"/>
              </a:spcBef>
              <a:buNone/>
            </a:pPr>
            <a:r>
              <a:rPr lang="en"/>
              <a:t>Project-Based Learning</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nvSpPr>
        <p:spPr>
          <a:xfrm>
            <a:off x="1339700" y="1112425"/>
            <a:ext cx="2476200" cy="20574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157" name="Shape 157"/>
          <p:cNvSpPr txBox="1"/>
          <p:nvPr/>
        </p:nvSpPr>
        <p:spPr>
          <a:xfrm>
            <a:off x="1040650" y="167475"/>
            <a:ext cx="6889800" cy="8037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158" name="Shape 158"/>
          <p:cNvSpPr txBox="1"/>
          <p:nvPr/>
        </p:nvSpPr>
        <p:spPr>
          <a:xfrm>
            <a:off x="753650" y="585925"/>
            <a:ext cx="3744000" cy="3720300"/>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latin typeface="Montserrat"/>
                <a:ea typeface="Montserrat"/>
                <a:cs typeface="Montserrat"/>
                <a:sym typeface="Montserrat"/>
              </a:rPr>
              <a:t>I can:</a:t>
            </a:r>
          </a:p>
          <a:p>
            <a:pPr indent="-228600" lvl="0" marL="457200" rtl="0">
              <a:spcBef>
                <a:spcPts val="0"/>
              </a:spcBef>
              <a:buClr>
                <a:srgbClr val="FFFFFF"/>
              </a:buClr>
              <a:buFont typeface="Montserrat"/>
              <a:buAutoNum type="arabicPeriod"/>
            </a:pPr>
            <a:r>
              <a:rPr lang="en">
                <a:solidFill>
                  <a:srgbClr val="FFFFFF"/>
                </a:solidFill>
                <a:latin typeface="Montserrat"/>
                <a:ea typeface="Montserrat"/>
                <a:cs typeface="Montserrat"/>
                <a:sym typeface="Montserrat"/>
              </a:rPr>
              <a:t>Understand PBL</a:t>
            </a:r>
          </a:p>
          <a:p>
            <a:pPr indent="-228600" lvl="0" marL="457200" rtl="0">
              <a:spcBef>
                <a:spcPts val="0"/>
              </a:spcBef>
              <a:buClr>
                <a:srgbClr val="FFFFFF"/>
              </a:buClr>
              <a:buFont typeface="Montserrat"/>
              <a:buAutoNum type="arabicPeriod"/>
            </a:pPr>
            <a:r>
              <a:rPr lang="en">
                <a:solidFill>
                  <a:srgbClr val="FFFFFF"/>
                </a:solidFill>
                <a:latin typeface="Montserrat"/>
                <a:ea typeface="Montserrat"/>
                <a:cs typeface="Montserrat"/>
                <a:sym typeface="Montserrat"/>
              </a:rPr>
              <a:t>Create my own essential question, project, and PBL unit</a:t>
            </a:r>
          </a:p>
          <a:p>
            <a:pPr indent="-228600" lvl="0" marL="457200" rtl="0">
              <a:spcBef>
                <a:spcPts val="0"/>
              </a:spcBef>
              <a:buClr>
                <a:srgbClr val="FFFFFF"/>
              </a:buClr>
              <a:buFont typeface="Montserrat"/>
              <a:buAutoNum type="arabicPeriod"/>
            </a:pPr>
            <a:r>
              <a:rPr lang="en">
                <a:solidFill>
                  <a:srgbClr val="FFFFFF"/>
                </a:solidFill>
                <a:latin typeface="Montserrat"/>
                <a:ea typeface="Montserrat"/>
                <a:cs typeface="Montserrat"/>
                <a:sym typeface="Montserrat"/>
              </a:rPr>
              <a:t>Give students choice and freedom</a:t>
            </a:r>
          </a:p>
          <a:p>
            <a:pPr indent="-228600" lvl="0" marL="457200" rtl="0">
              <a:spcBef>
                <a:spcPts val="0"/>
              </a:spcBef>
              <a:buClr>
                <a:srgbClr val="FFFFFF"/>
              </a:buClr>
              <a:buFont typeface="Montserrat"/>
              <a:buAutoNum type="arabicPeriod"/>
            </a:pPr>
            <a:r>
              <a:rPr lang="en">
                <a:solidFill>
                  <a:srgbClr val="FFFFFF"/>
                </a:solidFill>
                <a:latin typeface="Montserrat"/>
                <a:ea typeface="Montserrat"/>
                <a:cs typeface="Montserrat"/>
                <a:sym typeface="Montserrat"/>
              </a:rPr>
              <a:t>Teach units that bring in various texts (fiction, non fiction, poetry, etc.)</a:t>
            </a:r>
          </a:p>
          <a:p>
            <a:pPr indent="-228600" lvl="0" marL="457200" rtl="0">
              <a:spcBef>
                <a:spcPts val="0"/>
              </a:spcBef>
              <a:buClr>
                <a:srgbClr val="FFFFFF"/>
              </a:buClr>
              <a:buFont typeface="Montserrat"/>
              <a:buAutoNum type="arabicPeriod"/>
            </a:pPr>
            <a:r>
              <a:rPr lang="en">
                <a:solidFill>
                  <a:srgbClr val="FFFFFF"/>
                </a:solidFill>
                <a:latin typeface="Montserrat"/>
                <a:ea typeface="Montserrat"/>
                <a:cs typeface="Montserrat"/>
                <a:sym typeface="Montserrat"/>
              </a:rPr>
              <a:t>Teach units that allows diversity through connecting themes</a:t>
            </a:r>
          </a:p>
          <a:p>
            <a:pPr indent="-228600" lvl="0" marL="457200" rtl="0">
              <a:spcBef>
                <a:spcPts val="0"/>
              </a:spcBef>
              <a:buClr>
                <a:srgbClr val="FFFFFF"/>
              </a:buClr>
              <a:buFont typeface="Montserrat"/>
              <a:buAutoNum type="arabicPeriod"/>
            </a:pPr>
            <a:r>
              <a:rPr lang="en">
                <a:solidFill>
                  <a:srgbClr val="FFFFFF"/>
                </a:solidFill>
                <a:latin typeface="Montserrat"/>
                <a:ea typeface="Montserrat"/>
                <a:cs typeface="Montserrat"/>
                <a:sym typeface="Montserrat"/>
              </a:rPr>
              <a:t>Integrate</a:t>
            </a:r>
            <a:r>
              <a:rPr lang="en">
                <a:solidFill>
                  <a:srgbClr val="FFFFFF"/>
                </a:solidFill>
                <a:latin typeface="Montserrat"/>
                <a:ea typeface="Montserrat"/>
                <a:cs typeface="Montserrat"/>
                <a:sym typeface="Montserrat"/>
              </a:rPr>
              <a:t> reading, writing, and community</a:t>
            </a:r>
          </a:p>
          <a:p>
            <a:pPr indent="-228600" lvl="0" marL="457200" rtl="0">
              <a:spcBef>
                <a:spcPts val="0"/>
              </a:spcBef>
              <a:buClr>
                <a:srgbClr val="FFFFFF"/>
              </a:buClr>
              <a:buFont typeface="Montserrat"/>
              <a:buAutoNum type="arabicPeriod"/>
            </a:pPr>
            <a:r>
              <a:rPr lang="en">
                <a:solidFill>
                  <a:srgbClr val="FFFFFF"/>
                </a:solidFill>
                <a:latin typeface="Montserrat"/>
                <a:ea typeface="Montserrat"/>
                <a:cs typeface="Montserrat"/>
                <a:sym typeface="Montserrat"/>
              </a:rPr>
              <a:t>Have them publish what they create for an authentic audience</a:t>
            </a:r>
          </a:p>
        </p:txBody>
      </p:sp>
      <p:sp>
        <p:nvSpPr>
          <p:cNvPr id="159" name="Shape 159"/>
          <p:cNvSpPr txBox="1"/>
          <p:nvPr/>
        </p:nvSpPr>
        <p:spPr>
          <a:xfrm>
            <a:off x="4653050" y="585925"/>
            <a:ext cx="3744000" cy="3720300"/>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latin typeface="Montserrat"/>
                <a:ea typeface="Montserrat"/>
                <a:cs typeface="Montserrat"/>
                <a:sym typeface="Montserrat"/>
              </a:rPr>
              <a:t>Students can:</a:t>
            </a:r>
          </a:p>
          <a:p>
            <a:pPr indent="-228600" lvl="0" marL="457200" rtl="0">
              <a:spcBef>
                <a:spcPts val="0"/>
              </a:spcBef>
              <a:buClr>
                <a:srgbClr val="FFFFFF"/>
              </a:buClr>
              <a:buFont typeface="Montserrat"/>
              <a:buAutoNum type="arabicPeriod"/>
            </a:pPr>
            <a:r>
              <a:rPr lang="en">
                <a:solidFill>
                  <a:srgbClr val="FFFFFF"/>
                </a:solidFill>
                <a:latin typeface="Montserrat"/>
                <a:ea typeface="Montserrat"/>
                <a:cs typeface="Montserrat"/>
                <a:sym typeface="Montserrat"/>
              </a:rPr>
              <a:t>Read diverse texts</a:t>
            </a:r>
          </a:p>
          <a:p>
            <a:pPr indent="-228600" lvl="0" marL="457200" rtl="0">
              <a:spcBef>
                <a:spcPts val="0"/>
              </a:spcBef>
              <a:buClr>
                <a:srgbClr val="FFFFFF"/>
              </a:buClr>
              <a:buFont typeface="Montserrat"/>
              <a:buAutoNum type="arabicPeriod"/>
            </a:pPr>
            <a:r>
              <a:rPr lang="en">
                <a:solidFill>
                  <a:srgbClr val="FFFFFF"/>
                </a:solidFill>
                <a:latin typeface="Montserrat"/>
                <a:ea typeface="Montserrat"/>
                <a:cs typeface="Montserrat"/>
                <a:sym typeface="Montserrat"/>
              </a:rPr>
              <a:t>Discuss texts in relation to real life and authentic topics</a:t>
            </a:r>
          </a:p>
          <a:p>
            <a:pPr indent="-228600" lvl="0" marL="457200" rtl="0">
              <a:spcBef>
                <a:spcPts val="0"/>
              </a:spcBef>
              <a:buClr>
                <a:srgbClr val="FFFFFF"/>
              </a:buClr>
              <a:buFont typeface="Montserrat"/>
              <a:buAutoNum type="arabicPeriod"/>
            </a:pPr>
            <a:r>
              <a:rPr lang="en">
                <a:solidFill>
                  <a:srgbClr val="FFFFFF"/>
                </a:solidFill>
                <a:latin typeface="Montserrat"/>
                <a:ea typeface="Montserrat"/>
                <a:cs typeface="Montserrat"/>
                <a:sym typeface="Montserrat"/>
              </a:rPr>
              <a:t>Make choices in their writings so that the topics relate to their experiences</a:t>
            </a:r>
          </a:p>
          <a:p>
            <a:pPr indent="-228600" lvl="0" marL="457200" rtl="0">
              <a:spcBef>
                <a:spcPts val="0"/>
              </a:spcBef>
              <a:buClr>
                <a:srgbClr val="FFFFFF"/>
              </a:buClr>
              <a:buFont typeface="Montserrat"/>
              <a:buAutoNum type="arabicPeriod"/>
            </a:pPr>
            <a:r>
              <a:rPr lang="en">
                <a:solidFill>
                  <a:srgbClr val="FFFFFF"/>
                </a:solidFill>
                <a:latin typeface="Montserrat"/>
                <a:ea typeface="Montserrat"/>
                <a:cs typeface="Montserrat"/>
                <a:sym typeface="Montserrat"/>
              </a:rPr>
              <a:t>Write a variety of text types (essays, poems, short stories, etc.)</a:t>
            </a:r>
          </a:p>
          <a:p>
            <a:pPr indent="-228600" lvl="0" marL="457200" rtl="0">
              <a:spcBef>
                <a:spcPts val="0"/>
              </a:spcBef>
              <a:buClr>
                <a:srgbClr val="FFFFFF"/>
              </a:buClr>
              <a:buFont typeface="Montserrat"/>
              <a:buAutoNum type="arabicPeriod"/>
            </a:pPr>
            <a:r>
              <a:rPr lang="en">
                <a:solidFill>
                  <a:srgbClr val="FFFFFF"/>
                </a:solidFill>
                <a:latin typeface="Montserrat"/>
                <a:ea typeface="Montserrat"/>
                <a:cs typeface="Montserrat"/>
                <a:sym typeface="Montserrat"/>
              </a:rPr>
              <a:t>Edit and revise their writings</a:t>
            </a:r>
          </a:p>
          <a:p>
            <a:pPr indent="-228600" lvl="0" marL="457200" rtl="0">
              <a:spcBef>
                <a:spcPts val="0"/>
              </a:spcBef>
              <a:buClr>
                <a:srgbClr val="FFFFFF"/>
              </a:buClr>
              <a:buFont typeface="Montserrat"/>
              <a:buAutoNum type="arabicPeriod"/>
            </a:pPr>
            <a:r>
              <a:rPr lang="en">
                <a:solidFill>
                  <a:srgbClr val="FFFFFF"/>
                </a:solidFill>
                <a:latin typeface="Montserrat"/>
                <a:ea typeface="Montserrat"/>
                <a:cs typeface="Montserrat"/>
                <a:sym typeface="Montserrat"/>
              </a:rPr>
              <a:t>Collaboratively</a:t>
            </a:r>
            <a:r>
              <a:rPr lang="en">
                <a:solidFill>
                  <a:srgbClr val="FFFFFF"/>
                </a:solidFill>
                <a:latin typeface="Montserrat"/>
                <a:ea typeface="Montserrat"/>
                <a:cs typeface="Montserrat"/>
                <a:sym typeface="Montserrat"/>
              </a:rPr>
              <a:t> discuss important topics</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1272675" y="2143050"/>
            <a:ext cx="6598500" cy="857400"/>
          </a:xfrm>
          <a:prstGeom prst="rect">
            <a:avLst/>
          </a:prstGeom>
        </p:spPr>
        <p:txBody>
          <a:bodyPr anchorCtr="0" anchor="ctr" bIns="91425" lIns="91425" rIns="91425" tIns="91425">
            <a:noAutofit/>
          </a:bodyPr>
          <a:lstStyle/>
          <a:p>
            <a:pPr lvl="0">
              <a:spcBef>
                <a:spcPts val="0"/>
              </a:spcBef>
              <a:buNone/>
            </a:pPr>
            <a:r>
              <a:rPr lang="en"/>
              <a:t>Step 1:</a:t>
            </a:r>
          </a:p>
          <a:p>
            <a:pPr lvl="0">
              <a:spcBef>
                <a:spcPts val="0"/>
              </a:spcBef>
              <a:buNone/>
            </a:pPr>
            <a:r>
              <a:rPr lang="en"/>
              <a:t>Essential Questions</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title"/>
          </p:nvPr>
        </p:nvSpPr>
        <p:spPr>
          <a:xfrm>
            <a:off x="1272750" y="512875"/>
            <a:ext cx="6598500" cy="857400"/>
          </a:xfrm>
          <a:prstGeom prst="rect">
            <a:avLst/>
          </a:prstGeom>
        </p:spPr>
        <p:txBody>
          <a:bodyPr anchorCtr="0" anchor="ctr" bIns="91425" lIns="91425" rIns="91425" tIns="91425">
            <a:noAutofit/>
          </a:bodyPr>
          <a:lstStyle/>
          <a:p>
            <a:pPr lvl="0">
              <a:spcBef>
                <a:spcPts val="0"/>
              </a:spcBef>
              <a:buNone/>
            </a:pPr>
            <a:r>
              <a:rPr lang="en"/>
              <a:t>What is it?</a:t>
            </a:r>
          </a:p>
        </p:txBody>
      </p:sp>
      <p:sp>
        <p:nvSpPr>
          <p:cNvPr id="170" name="Shape 170"/>
          <p:cNvSpPr txBox="1"/>
          <p:nvPr/>
        </p:nvSpPr>
        <p:spPr>
          <a:xfrm>
            <a:off x="433350" y="1826925"/>
            <a:ext cx="8277300" cy="2354100"/>
          </a:xfrm>
          <a:prstGeom prst="rect">
            <a:avLst/>
          </a:prstGeom>
          <a:noFill/>
          <a:ln>
            <a:noFill/>
          </a:ln>
        </p:spPr>
        <p:txBody>
          <a:bodyPr anchorCtr="0" anchor="t" bIns="91425" lIns="91425" rIns="91425" tIns="91425">
            <a:noAutofit/>
          </a:bodyPr>
          <a:lstStyle/>
          <a:p>
            <a:pPr indent="-381000" lvl="0" marL="457200" rtl="0" algn="ctr">
              <a:spcBef>
                <a:spcPts val="0"/>
              </a:spcBef>
              <a:buSzPct val="100000"/>
              <a:buChar char="●"/>
            </a:pPr>
            <a:r>
              <a:rPr lang="en" sz="2400"/>
              <a:t>Essential Questions help keep a unit glued together.  </a:t>
            </a:r>
          </a:p>
          <a:p>
            <a:pPr indent="-381000" lvl="0" marL="457200" rtl="0" algn="ctr">
              <a:spcBef>
                <a:spcPts val="0"/>
              </a:spcBef>
              <a:buSzPct val="100000"/>
              <a:buChar char="●"/>
            </a:pPr>
            <a:r>
              <a:rPr lang="en" sz="2400"/>
              <a:t>It connects standards to content and knowledge that make the subject relevant to students' lives.  </a:t>
            </a:r>
          </a:p>
          <a:p>
            <a:pPr indent="-381000" lvl="0" marL="457200" algn="ctr">
              <a:spcBef>
                <a:spcPts val="0"/>
              </a:spcBef>
              <a:buSzPct val="100000"/>
              <a:buChar char="●"/>
            </a:pPr>
            <a:r>
              <a:rPr lang="en" sz="2400"/>
              <a:t>It helps drive the instruction so that the materials all relate to each other.</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1427250" y="302050"/>
            <a:ext cx="6598500" cy="857400"/>
          </a:xfrm>
          <a:prstGeom prst="rect">
            <a:avLst/>
          </a:prstGeom>
        </p:spPr>
        <p:txBody>
          <a:bodyPr anchorCtr="0" anchor="ctr" bIns="91425" lIns="91425" rIns="91425" tIns="91425">
            <a:noAutofit/>
          </a:bodyPr>
          <a:lstStyle/>
          <a:p>
            <a:pPr lvl="0">
              <a:spcBef>
                <a:spcPts val="0"/>
              </a:spcBef>
              <a:buNone/>
            </a:pPr>
            <a:r>
              <a:rPr lang="en"/>
              <a:t>Example EQs</a:t>
            </a:r>
          </a:p>
        </p:txBody>
      </p:sp>
      <p:sp>
        <p:nvSpPr>
          <p:cNvPr id="176" name="Shape 176"/>
          <p:cNvSpPr txBox="1"/>
          <p:nvPr/>
        </p:nvSpPr>
        <p:spPr>
          <a:xfrm>
            <a:off x="252950" y="1475600"/>
            <a:ext cx="8699100" cy="3471000"/>
          </a:xfrm>
          <a:prstGeom prst="rect">
            <a:avLst/>
          </a:prstGeom>
          <a:noFill/>
          <a:ln>
            <a:noFill/>
          </a:ln>
        </p:spPr>
        <p:txBody>
          <a:bodyPr anchorCtr="0" anchor="t" bIns="91425" lIns="91425" rIns="91425" tIns="91425">
            <a:noAutofit/>
          </a:bodyPr>
          <a:lstStyle/>
          <a:p>
            <a:pPr lvl="0">
              <a:spcBef>
                <a:spcPts val="0"/>
              </a:spcBef>
              <a:buClr>
                <a:schemeClr val="dk1"/>
              </a:buClr>
              <a:buSzPct val="55000"/>
              <a:buFont typeface="Arial"/>
              <a:buNone/>
            </a:pPr>
            <a:r>
              <a:rPr lang="en" sz="2000">
                <a:solidFill>
                  <a:schemeClr val="dk1"/>
                </a:solidFill>
              </a:rPr>
              <a:t>·         </a:t>
            </a:r>
            <a:r>
              <a:rPr lang="en" sz="2000">
                <a:solidFill>
                  <a:schemeClr val="dk1"/>
                </a:solidFill>
                <a:latin typeface="Times New Roman"/>
                <a:ea typeface="Times New Roman"/>
                <a:cs typeface="Times New Roman"/>
                <a:sym typeface="Times New Roman"/>
              </a:rPr>
              <a:t>What are the positive and negative aspects of both chaos and order?</a:t>
            </a:r>
          </a:p>
          <a:p>
            <a:pPr lvl="0">
              <a:spcBef>
                <a:spcPts val="0"/>
              </a:spcBef>
              <a:buClr>
                <a:schemeClr val="dk1"/>
              </a:buClr>
              <a:buSzPct val="55000"/>
              <a:buFont typeface="Arial"/>
              <a:buNone/>
            </a:pPr>
            <a:r>
              <a:rPr lang="en" sz="2000">
                <a:solidFill>
                  <a:schemeClr val="dk1"/>
                </a:solidFill>
              </a:rPr>
              <a:t>·         </a:t>
            </a:r>
            <a:r>
              <a:rPr lang="en" sz="2000">
                <a:solidFill>
                  <a:schemeClr val="dk1"/>
                </a:solidFill>
                <a:latin typeface="Times New Roman"/>
                <a:ea typeface="Times New Roman"/>
                <a:cs typeface="Times New Roman"/>
                <a:sym typeface="Times New Roman"/>
              </a:rPr>
              <a:t>How do we form and shape our identities?</a:t>
            </a:r>
          </a:p>
          <a:p>
            <a:pPr lvl="0">
              <a:spcBef>
                <a:spcPts val="0"/>
              </a:spcBef>
              <a:buClr>
                <a:schemeClr val="dk1"/>
              </a:buClr>
              <a:buSzPct val="55000"/>
              <a:buFont typeface="Arial"/>
              <a:buNone/>
            </a:pPr>
            <a:r>
              <a:rPr lang="en" sz="2000">
                <a:solidFill>
                  <a:schemeClr val="dk1"/>
                </a:solidFill>
              </a:rPr>
              <a:t>·         </a:t>
            </a:r>
            <a:r>
              <a:rPr lang="en" sz="2000">
                <a:solidFill>
                  <a:schemeClr val="dk1"/>
                </a:solidFill>
                <a:latin typeface="Times New Roman"/>
                <a:ea typeface="Times New Roman"/>
                <a:cs typeface="Times New Roman"/>
                <a:sym typeface="Times New Roman"/>
              </a:rPr>
              <a:t>In a culture where we are bombarded with ideas and images of “what we should be,” how does one form an identity that remains true and authentic for her/himself?</a:t>
            </a:r>
          </a:p>
          <a:p>
            <a:pPr lvl="0">
              <a:spcBef>
                <a:spcPts val="0"/>
              </a:spcBef>
              <a:buClr>
                <a:schemeClr val="dk1"/>
              </a:buClr>
              <a:buSzPct val="55000"/>
              <a:buFont typeface="Arial"/>
              <a:buNone/>
            </a:pPr>
            <a:r>
              <a:rPr lang="en" sz="2000">
                <a:solidFill>
                  <a:schemeClr val="dk1"/>
                </a:solidFill>
              </a:rPr>
              <a:t>·         </a:t>
            </a:r>
            <a:r>
              <a:rPr lang="en" sz="2000">
                <a:solidFill>
                  <a:schemeClr val="dk1"/>
                </a:solidFill>
                <a:latin typeface="Times New Roman"/>
                <a:ea typeface="Times New Roman"/>
                <a:cs typeface="Times New Roman"/>
                <a:sym typeface="Times New Roman"/>
              </a:rPr>
              <a:t>What is creativity and what is its importance for the individual / the culture?</a:t>
            </a:r>
          </a:p>
          <a:p>
            <a:pPr lvl="0">
              <a:spcBef>
                <a:spcPts val="0"/>
              </a:spcBef>
              <a:buClr>
                <a:schemeClr val="dk1"/>
              </a:buClr>
              <a:buSzPct val="55000"/>
              <a:buFont typeface="Arial"/>
              <a:buNone/>
            </a:pPr>
            <a:r>
              <a:rPr lang="en" sz="2000">
                <a:solidFill>
                  <a:schemeClr val="dk1"/>
                </a:solidFill>
              </a:rPr>
              <a:t>·         </a:t>
            </a:r>
            <a:r>
              <a:rPr lang="en" sz="2000">
                <a:solidFill>
                  <a:schemeClr val="dk1"/>
                </a:solidFill>
                <a:latin typeface="Times New Roman"/>
                <a:ea typeface="Times New Roman"/>
                <a:cs typeface="Times New Roman"/>
                <a:sym typeface="Times New Roman"/>
              </a:rPr>
              <a:t>Is humankind inherently good or evil?</a:t>
            </a:r>
          </a:p>
          <a:p>
            <a:pPr lvl="0">
              <a:spcBef>
                <a:spcPts val="0"/>
              </a:spcBef>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1511600" y="316125"/>
            <a:ext cx="6598500" cy="857400"/>
          </a:xfrm>
          <a:prstGeom prst="rect">
            <a:avLst/>
          </a:prstGeom>
        </p:spPr>
        <p:txBody>
          <a:bodyPr anchorCtr="0" anchor="ctr" bIns="91425" lIns="91425" rIns="91425" tIns="91425">
            <a:noAutofit/>
          </a:bodyPr>
          <a:lstStyle/>
          <a:p>
            <a:pPr lvl="0">
              <a:spcBef>
                <a:spcPts val="0"/>
              </a:spcBef>
              <a:buNone/>
            </a:pPr>
            <a:r>
              <a:rPr lang="en"/>
              <a:t>MY EQ:</a:t>
            </a:r>
          </a:p>
        </p:txBody>
      </p:sp>
      <p:sp>
        <p:nvSpPr>
          <p:cNvPr id="182" name="Shape 182"/>
          <p:cNvSpPr txBox="1"/>
          <p:nvPr/>
        </p:nvSpPr>
        <p:spPr>
          <a:xfrm>
            <a:off x="646450" y="1573975"/>
            <a:ext cx="8080500" cy="2262600"/>
          </a:xfrm>
          <a:prstGeom prst="rect">
            <a:avLst/>
          </a:prstGeom>
          <a:noFill/>
          <a:ln>
            <a:noFill/>
          </a:ln>
        </p:spPr>
        <p:txBody>
          <a:bodyPr anchorCtr="0" anchor="t" bIns="91425" lIns="91425" rIns="91425" tIns="91425">
            <a:noAutofit/>
          </a:bodyPr>
          <a:lstStyle/>
          <a:p>
            <a:pPr lvl="0" algn="ctr">
              <a:spcBef>
                <a:spcPts val="0"/>
              </a:spcBef>
              <a:buNone/>
            </a:pPr>
            <a:r>
              <a:rPr lang="en" sz="4800"/>
              <a:t>What is freedom?</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ctrTitle"/>
          </p:nvPr>
        </p:nvSpPr>
        <p:spPr>
          <a:xfrm>
            <a:off x="512700" y="1208575"/>
            <a:ext cx="8118600" cy="1943100"/>
          </a:xfrm>
          <a:prstGeom prst="rect">
            <a:avLst/>
          </a:prstGeom>
        </p:spPr>
        <p:txBody>
          <a:bodyPr anchorCtr="0" anchor="ctr" bIns="91425" lIns="91425" rIns="91425" tIns="91425">
            <a:noAutofit/>
          </a:bodyPr>
          <a:lstStyle/>
          <a:p>
            <a:pPr lvl="0">
              <a:spcBef>
                <a:spcPts val="0"/>
              </a:spcBef>
              <a:buNone/>
            </a:pPr>
            <a:r>
              <a:rPr lang="en"/>
              <a:t>Step 2:</a:t>
            </a:r>
          </a:p>
          <a:p>
            <a:pPr lvl="0">
              <a:spcBef>
                <a:spcPts val="0"/>
              </a:spcBef>
              <a:buNone/>
            </a:pPr>
            <a:r>
              <a:rPr lang="en"/>
              <a:t>Plan the Project</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ctrTitle"/>
          </p:nvPr>
        </p:nvSpPr>
        <p:spPr>
          <a:xfrm>
            <a:off x="512700" y="224850"/>
            <a:ext cx="8118600" cy="941700"/>
          </a:xfrm>
          <a:prstGeom prst="rect">
            <a:avLst/>
          </a:prstGeom>
        </p:spPr>
        <p:txBody>
          <a:bodyPr anchorCtr="0" anchor="ctr" bIns="91425" lIns="91425" rIns="91425" tIns="91425">
            <a:noAutofit/>
          </a:bodyPr>
          <a:lstStyle/>
          <a:p>
            <a:pPr lvl="0">
              <a:spcBef>
                <a:spcPts val="0"/>
              </a:spcBef>
              <a:buNone/>
            </a:pPr>
            <a:r>
              <a:rPr lang="en" sz="6000"/>
              <a:t>The beginning steps</a:t>
            </a:r>
          </a:p>
        </p:txBody>
      </p:sp>
      <p:sp>
        <p:nvSpPr>
          <p:cNvPr id="193" name="Shape 193"/>
          <p:cNvSpPr txBox="1"/>
          <p:nvPr/>
        </p:nvSpPr>
        <p:spPr>
          <a:xfrm>
            <a:off x="463750" y="1461550"/>
            <a:ext cx="8263200" cy="3499200"/>
          </a:xfrm>
          <a:prstGeom prst="rect">
            <a:avLst/>
          </a:prstGeom>
          <a:noFill/>
          <a:ln>
            <a:noFill/>
          </a:ln>
        </p:spPr>
        <p:txBody>
          <a:bodyPr anchorCtr="0" anchor="t" bIns="91425" lIns="91425" rIns="91425" tIns="91425">
            <a:noAutofit/>
          </a:bodyPr>
          <a:lstStyle/>
          <a:p>
            <a:pPr lvl="0">
              <a:spcBef>
                <a:spcPts val="0"/>
              </a:spcBef>
              <a:buNone/>
            </a:pPr>
            <a:r>
              <a:rPr b="1" lang="en" sz="1800">
                <a:solidFill>
                  <a:schemeClr val="lt1"/>
                </a:solidFill>
              </a:rPr>
              <a:t>Take into account:</a:t>
            </a:r>
          </a:p>
          <a:p>
            <a:pPr indent="-342900" lvl="0" marL="457200" rtl="0">
              <a:spcBef>
                <a:spcPts val="0"/>
              </a:spcBef>
              <a:buClr>
                <a:schemeClr val="lt1"/>
              </a:buClr>
              <a:buSzPct val="100000"/>
              <a:buChar char="●"/>
            </a:pPr>
            <a:r>
              <a:rPr b="1" lang="en" sz="1800">
                <a:solidFill>
                  <a:schemeClr val="lt1"/>
                </a:solidFill>
              </a:rPr>
              <a:t>Y</a:t>
            </a:r>
            <a:r>
              <a:rPr b="1" lang="en" sz="1800">
                <a:solidFill>
                  <a:schemeClr val="lt1"/>
                </a:solidFill>
              </a:rPr>
              <a:t>our students will use everything they learned in this unit to help answer the question with this product as a result</a:t>
            </a:r>
          </a:p>
          <a:p>
            <a:pPr indent="-342900" lvl="0" marL="457200">
              <a:spcBef>
                <a:spcPts val="0"/>
              </a:spcBef>
              <a:buClr>
                <a:schemeClr val="lt1"/>
              </a:buClr>
              <a:buSzPct val="100000"/>
              <a:buChar char="●"/>
            </a:pPr>
            <a:r>
              <a:rPr b="1" lang="en" sz="1800">
                <a:solidFill>
                  <a:schemeClr val="lt1"/>
                </a:solidFill>
              </a:rPr>
              <a:t>Standards should drive your teaching to accomplish this project</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ctrTitle"/>
          </p:nvPr>
        </p:nvSpPr>
        <p:spPr>
          <a:xfrm>
            <a:off x="512700" y="207075"/>
            <a:ext cx="8118600" cy="1159800"/>
          </a:xfrm>
          <a:prstGeom prst="rect">
            <a:avLst/>
          </a:prstGeom>
        </p:spPr>
        <p:txBody>
          <a:bodyPr anchorCtr="0" anchor="ctr" bIns="91425" lIns="91425" rIns="91425" tIns="91425">
            <a:noAutofit/>
          </a:bodyPr>
          <a:lstStyle/>
          <a:p>
            <a:pPr lvl="0">
              <a:spcBef>
                <a:spcPts val="0"/>
              </a:spcBef>
              <a:buNone/>
            </a:pPr>
            <a:r>
              <a:rPr lang="en"/>
              <a:t>Project Ideas</a:t>
            </a:r>
          </a:p>
        </p:txBody>
      </p:sp>
      <p:sp>
        <p:nvSpPr>
          <p:cNvPr id="199" name="Shape 199"/>
          <p:cNvSpPr txBox="1"/>
          <p:nvPr/>
        </p:nvSpPr>
        <p:spPr>
          <a:xfrm>
            <a:off x="196750" y="1366875"/>
            <a:ext cx="8642700" cy="3565800"/>
          </a:xfrm>
          <a:prstGeom prst="rect">
            <a:avLst/>
          </a:prstGeom>
          <a:noFill/>
          <a:ln>
            <a:noFill/>
          </a:ln>
        </p:spPr>
        <p:txBody>
          <a:bodyPr anchorCtr="0" anchor="t" bIns="91425" lIns="91425" rIns="91425" tIns="91425">
            <a:noAutofit/>
          </a:bodyPr>
          <a:lstStyle/>
          <a:p>
            <a:pPr lvl="0" algn="ctr">
              <a:spcBef>
                <a:spcPts val="0"/>
              </a:spcBef>
              <a:buClr>
                <a:schemeClr val="dk1"/>
              </a:buClr>
              <a:buSzPct val="61111"/>
              <a:buFont typeface="Arial"/>
              <a:buNone/>
            </a:pPr>
            <a:r>
              <a:rPr b="1" lang="en" sz="1800">
                <a:solidFill>
                  <a:srgbClr val="FFFFFF"/>
                </a:solidFill>
              </a:rPr>
              <a:t>Think about your essential question, what you're reading, what you're writing, and what standards you need to cover. </a:t>
            </a:r>
          </a:p>
          <a:p>
            <a:pPr lvl="0" rtl="0" algn="ctr">
              <a:spcBef>
                <a:spcPts val="0"/>
              </a:spcBef>
              <a:buNone/>
            </a:pPr>
            <a:r>
              <a:rPr b="1" lang="en" sz="1800">
                <a:solidFill>
                  <a:srgbClr val="FFFFFF"/>
                </a:solidFill>
              </a:rPr>
              <a:t>This will help you determine a project.</a:t>
            </a:r>
          </a:p>
          <a:p>
            <a:pPr lvl="0" rtl="0" algn="ctr">
              <a:spcBef>
                <a:spcPts val="0"/>
              </a:spcBef>
              <a:buNone/>
            </a:pPr>
            <a:r>
              <a:t/>
            </a:r>
            <a:endParaRPr b="1" sz="1800">
              <a:solidFill>
                <a:srgbClr val="FFFFFF"/>
              </a:solidFill>
            </a:endParaRPr>
          </a:p>
          <a:p>
            <a:pPr indent="-298450" lvl="0" marL="457200" rtl="0">
              <a:lnSpc>
                <a:spcPct val="115000"/>
              </a:lnSpc>
              <a:spcBef>
                <a:spcPts val="0"/>
              </a:spcBef>
              <a:buClr>
                <a:schemeClr val="dk1"/>
              </a:buClr>
              <a:buSzPct val="61111"/>
            </a:pPr>
            <a:r>
              <a:rPr b="1" lang="en" sz="1800">
                <a:solidFill>
                  <a:srgbClr val="FFFFFF"/>
                </a:solidFill>
              </a:rPr>
              <a:t>Advertisements</a:t>
            </a:r>
          </a:p>
          <a:p>
            <a:pPr indent="-298450" lvl="0" marL="457200" rtl="0">
              <a:lnSpc>
                <a:spcPct val="115000"/>
              </a:lnSpc>
              <a:spcBef>
                <a:spcPts val="0"/>
              </a:spcBef>
              <a:buClr>
                <a:schemeClr val="dk1"/>
              </a:buClr>
              <a:buSzPct val="61111"/>
            </a:pPr>
            <a:r>
              <a:rPr b="1" lang="en" sz="1800">
                <a:solidFill>
                  <a:srgbClr val="FFFFFF"/>
                </a:solidFill>
              </a:rPr>
              <a:t>Social Media Campaigns</a:t>
            </a:r>
          </a:p>
          <a:p>
            <a:pPr indent="-298450" lvl="0" marL="457200" rtl="0">
              <a:lnSpc>
                <a:spcPct val="115000"/>
              </a:lnSpc>
              <a:spcBef>
                <a:spcPts val="0"/>
              </a:spcBef>
              <a:buClr>
                <a:schemeClr val="dk1"/>
              </a:buClr>
              <a:buSzPct val="61111"/>
            </a:pPr>
            <a:r>
              <a:rPr b="1" lang="en" sz="1800">
                <a:solidFill>
                  <a:srgbClr val="FFFFFF"/>
                </a:solidFill>
              </a:rPr>
              <a:t>Blogs</a:t>
            </a:r>
          </a:p>
          <a:p>
            <a:pPr indent="-298450" lvl="0" marL="457200" rtl="0">
              <a:lnSpc>
                <a:spcPct val="115000"/>
              </a:lnSpc>
              <a:spcBef>
                <a:spcPts val="0"/>
              </a:spcBef>
              <a:buClr>
                <a:schemeClr val="dk1"/>
              </a:buClr>
              <a:buSzPct val="61111"/>
            </a:pPr>
            <a:r>
              <a:rPr b="1" lang="en" sz="1800">
                <a:solidFill>
                  <a:srgbClr val="FFFFFF"/>
                </a:solidFill>
              </a:rPr>
              <a:t>Publications (of writing: stories, poems, essays, songs, etc.)</a:t>
            </a:r>
          </a:p>
          <a:p>
            <a:pPr indent="-298450" lvl="0" marL="457200" rtl="0">
              <a:lnSpc>
                <a:spcPct val="115000"/>
              </a:lnSpc>
              <a:spcBef>
                <a:spcPts val="0"/>
              </a:spcBef>
              <a:buClr>
                <a:schemeClr val="dk1"/>
              </a:buClr>
              <a:buSzPct val="61111"/>
            </a:pPr>
            <a:r>
              <a:rPr b="1" lang="en" sz="1800">
                <a:solidFill>
                  <a:srgbClr val="FFFFFF"/>
                </a:solidFill>
              </a:rPr>
              <a:t>Public Service Announcements</a:t>
            </a:r>
          </a:p>
          <a:p>
            <a:pPr indent="-298450" lvl="0" marL="457200" rtl="0">
              <a:lnSpc>
                <a:spcPct val="115000"/>
              </a:lnSpc>
              <a:spcBef>
                <a:spcPts val="0"/>
              </a:spcBef>
              <a:buClr>
                <a:schemeClr val="dk1"/>
              </a:buClr>
              <a:buSzPct val="61111"/>
            </a:pPr>
            <a:r>
              <a:rPr b="1" lang="en" sz="1800">
                <a:solidFill>
                  <a:srgbClr val="FFFFFF"/>
                </a:solidFill>
              </a:rPr>
              <a:t>Bookmarks</a:t>
            </a:r>
          </a:p>
          <a:p>
            <a:pPr indent="-298450" lvl="0" marL="457200" rtl="0">
              <a:lnSpc>
                <a:spcPct val="115000"/>
              </a:lnSpc>
              <a:spcBef>
                <a:spcPts val="0"/>
              </a:spcBef>
              <a:buClr>
                <a:schemeClr val="dk1"/>
              </a:buClr>
              <a:buSzPct val="61111"/>
            </a:pPr>
            <a:r>
              <a:rPr b="1" lang="en" sz="1800">
                <a:solidFill>
                  <a:srgbClr val="FFFFFF"/>
                </a:solidFill>
              </a:rPr>
              <a:t>Brochures</a:t>
            </a:r>
          </a:p>
          <a:p>
            <a:pPr indent="-298450" lvl="0" marL="457200" rtl="0">
              <a:lnSpc>
                <a:spcPct val="115000"/>
              </a:lnSpc>
              <a:spcBef>
                <a:spcPts val="0"/>
              </a:spcBef>
              <a:buClr>
                <a:schemeClr val="dk1"/>
              </a:buClr>
              <a:buSzPct val="61111"/>
            </a:pPr>
            <a:r>
              <a:rPr b="1" lang="en" sz="1800">
                <a:solidFill>
                  <a:srgbClr val="FFFFFF"/>
                </a:solidFill>
              </a:rPr>
              <a:t>Websites</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type="ctrTitle"/>
          </p:nvPr>
        </p:nvSpPr>
        <p:spPr>
          <a:xfrm>
            <a:off x="196750" y="98375"/>
            <a:ext cx="8839500" cy="2431200"/>
          </a:xfrm>
          <a:prstGeom prst="rect">
            <a:avLst/>
          </a:prstGeom>
        </p:spPr>
        <p:txBody>
          <a:bodyPr anchorCtr="0" anchor="ctr" bIns="91425" lIns="91425" rIns="91425" tIns="91425">
            <a:noAutofit/>
          </a:bodyPr>
          <a:lstStyle/>
          <a:p>
            <a:pPr lvl="0">
              <a:spcBef>
                <a:spcPts val="0"/>
              </a:spcBef>
              <a:buNone/>
            </a:pPr>
            <a:r>
              <a:rPr lang="en"/>
              <a:t>Make the Project Authentic</a:t>
            </a:r>
          </a:p>
        </p:txBody>
      </p:sp>
      <p:sp>
        <p:nvSpPr>
          <p:cNvPr id="205" name="Shape 205"/>
          <p:cNvSpPr txBox="1"/>
          <p:nvPr/>
        </p:nvSpPr>
        <p:spPr>
          <a:xfrm>
            <a:off x="168650" y="2178250"/>
            <a:ext cx="8769300" cy="2810700"/>
          </a:xfrm>
          <a:prstGeom prst="rect">
            <a:avLst/>
          </a:prstGeom>
          <a:noFill/>
          <a:ln>
            <a:noFill/>
          </a:ln>
        </p:spPr>
        <p:txBody>
          <a:bodyPr anchorCtr="0" anchor="t" bIns="91425" lIns="91425" rIns="91425" tIns="91425">
            <a:noAutofit/>
          </a:bodyPr>
          <a:lstStyle/>
          <a:p>
            <a:pPr lvl="0" rtl="0" algn="ctr">
              <a:spcBef>
                <a:spcPts val="0"/>
              </a:spcBef>
              <a:buNone/>
            </a:pPr>
            <a:r>
              <a:t/>
            </a:r>
            <a:endParaRPr sz="2400">
              <a:solidFill>
                <a:srgbClr val="D9D9D9"/>
              </a:solidFill>
            </a:endParaRPr>
          </a:p>
          <a:p>
            <a:pPr lvl="0" algn="ctr">
              <a:spcBef>
                <a:spcPts val="0"/>
              </a:spcBef>
              <a:buNone/>
            </a:pPr>
            <a:r>
              <a:rPr lang="en" sz="2400">
                <a:solidFill>
                  <a:srgbClr val="D9D9D9"/>
                </a:solidFill>
              </a:rPr>
              <a:t>Can you work with a community partner to come in and work with the students, or to publish student work?</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40" name="Shape 40"/>
        <p:cNvGrpSpPr/>
        <p:nvPr/>
      </p:nvGrpSpPr>
      <p:grpSpPr>
        <a:xfrm>
          <a:off x="0" y="0"/>
          <a:ext cx="0" cy="0"/>
          <a:chOff x="0" y="0"/>
          <a:chExt cx="0" cy="0"/>
        </a:xfrm>
      </p:grpSpPr>
      <p:sp>
        <p:nvSpPr>
          <p:cNvPr descr="Moonshots live in the gray area between audacious technology and pure science fiction. Instead of a mere 10% gain, a moonshot aims for a 10x improvement over what currently exists. The combination of a huge problem, a radical solution to that problem, and the breakthrough technology that just might make that solution possible, is the essence of a moonshot.   Please join us at http://www.solveforx.com and browse through the hundreds of moonshots that have been curated by the community." id="41" name="Shape 41" title="Moonshot Thinking">
            <a:hlinkClick r:id="rId4"/>
          </p:cNvPr>
          <p:cNvSpPr/>
          <p:nvPr/>
        </p:nvSpPr>
        <p:spPr>
          <a:xfrm>
            <a:off x="1143000" y="0"/>
            <a:ext cx="6858000" cy="5143500"/>
          </a:xfrm>
          <a:prstGeom prst="rect">
            <a:avLst/>
          </a:prstGeom>
          <a:blipFill>
            <a:blip r:embed="rId5">
              <a:alphaModFix/>
            </a:blip>
            <a:stretch>
              <a:fillRect/>
            </a:stretch>
          </a:blipFill>
          <a:ln>
            <a:noFill/>
          </a:ln>
        </p:spPr>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ph type="ctrTitle"/>
          </p:nvPr>
        </p:nvSpPr>
        <p:spPr>
          <a:xfrm>
            <a:off x="126475" y="210800"/>
            <a:ext cx="8825400" cy="2234400"/>
          </a:xfrm>
          <a:prstGeom prst="rect">
            <a:avLst/>
          </a:prstGeom>
        </p:spPr>
        <p:txBody>
          <a:bodyPr anchorCtr="0" anchor="ctr" bIns="91425" lIns="91425" rIns="91425" tIns="91425">
            <a:noAutofit/>
          </a:bodyPr>
          <a:lstStyle/>
          <a:p>
            <a:pPr lvl="0">
              <a:spcBef>
                <a:spcPts val="0"/>
              </a:spcBef>
              <a:buNone/>
            </a:pPr>
            <a:r>
              <a:rPr lang="en" sz="6000"/>
              <a:t>Examples of Authentic Audiences</a:t>
            </a:r>
          </a:p>
        </p:txBody>
      </p:sp>
      <p:sp>
        <p:nvSpPr>
          <p:cNvPr id="211" name="Shape 211"/>
          <p:cNvSpPr txBox="1"/>
          <p:nvPr/>
        </p:nvSpPr>
        <p:spPr>
          <a:xfrm>
            <a:off x="196750" y="2782550"/>
            <a:ext cx="8656800" cy="2178300"/>
          </a:xfrm>
          <a:prstGeom prst="rect">
            <a:avLst/>
          </a:prstGeom>
          <a:noFill/>
          <a:ln>
            <a:noFill/>
          </a:ln>
        </p:spPr>
        <p:txBody>
          <a:bodyPr anchorCtr="0" anchor="t" bIns="91425" lIns="91425" rIns="91425" tIns="91425">
            <a:noAutofit/>
          </a:bodyPr>
          <a:lstStyle/>
          <a:p>
            <a:pPr lvl="0">
              <a:spcBef>
                <a:spcPts val="0"/>
              </a:spcBef>
              <a:buClr>
                <a:schemeClr val="dk1"/>
              </a:buClr>
              <a:buSzPct val="61111"/>
              <a:buFont typeface="Arial"/>
              <a:buNone/>
            </a:pPr>
            <a:r>
              <a:rPr b="1" lang="en" sz="1800">
                <a:solidFill>
                  <a:srgbClr val="FFFFFF"/>
                </a:solidFill>
              </a:rPr>
              <a:t>For Public Service Announcements - find a local news station to play the students' PSAs</a:t>
            </a:r>
          </a:p>
          <a:p>
            <a:pPr lvl="0">
              <a:spcBef>
                <a:spcPts val="0"/>
              </a:spcBef>
              <a:buClr>
                <a:schemeClr val="dk1"/>
              </a:buClr>
              <a:buSzPct val="61111"/>
              <a:buFont typeface="Arial"/>
              <a:buNone/>
            </a:pPr>
            <a:r>
              <a:rPr b="1" lang="en" sz="1800">
                <a:solidFill>
                  <a:srgbClr val="FFFFFF"/>
                </a:solidFill>
              </a:rPr>
              <a:t>For publications - work with a local bookstore to sell the students' writings</a:t>
            </a:r>
          </a:p>
          <a:p>
            <a:pPr lvl="0">
              <a:spcBef>
                <a:spcPts val="0"/>
              </a:spcBef>
              <a:buNone/>
            </a:pPr>
            <a:r>
              <a:rPr b="1" lang="en" sz="1800">
                <a:solidFill>
                  <a:srgbClr val="FFFFFF"/>
                </a:solidFill>
              </a:rPr>
              <a:t>For posters, brochures, etc. - work with a local community center to help get the students' products out there</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sp>
        <p:nvSpPr>
          <p:cNvPr id="216" name="Shape 216"/>
          <p:cNvSpPr txBox="1"/>
          <p:nvPr>
            <p:ph type="ctrTitle"/>
          </p:nvPr>
        </p:nvSpPr>
        <p:spPr>
          <a:xfrm>
            <a:off x="512700" y="84325"/>
            <a:ext cx="8118600" cy="1110300"/>
          </a:xfrm>
          <a:prstGeom prst="rect">
            <a:avLst/>
          </a:prstGeom>
        </p:spPr>
        <p:txBody>
          <a:bodyPr anchorCtr="0" anchor="ctr" bIns="91425" lIns="91425" rIns="91425" tIns="91425">
            <a:noAutofit/>
          </a:bodyPr>
          <a:lstStyle/>
          <a:p>
            <a:pPr lvl="0">
              <a:spcBef>
                <a:spcPts val="0"/>
              </a:spcBef>
              <a:buNone/>
            </a:pPr>
            <a:r>
              <a:rPr lang="en"/>
              <a:t>My Project</a:t>
            </a:r>
          </a:p>
        </p:txBody>
      </p:sp>
      <p:sp>
        <p:nvSpPr>
          <p:cNvPr id="217" name="Shape 217"/>
          <p:cNvSpPr txBox="1"/>
          <p:nvPr/>
        </p:nvSpPr>
        <p:spPr>
          <a:xfrm>
            <a:off x="210800" y="1363175"/>
            <a:ext cx="4595400" cy="3667800"/>
          </a:xfrm>
          <a:prstGeom prst="rect">
            <a:avLst/>
          </a:prstGeom>
          <a:noFill/>
          <a:ln>
            <a:noFill/>
          </a:ln>
        </p:spPr>
        <p:txBody>
          <a:bodyPr anchorCtr="0" anchor="t" bIns="91425" lIns="91425" rIns="91425" tIns="91425">
            <a:noAutofit/>
          </a:bodyPr>
          <a:lstStyle/>
          <a:p>
            <a:pPr lvl="0">
              <a:spcBef>
                <a:spcPts val="0"/>
              </a:spcBef>
              <a:buClr>
                <a:schemeClr val="dk1"/>
              </a:buClr>
              <a:buSzPct val="68750"/>
              <a:buFont typeface="Arial"/>
              <a:buNone/>
            </a:pPr>
            <a:r>
              <a:rPr b="1" lang="en" sz="1600">
                <a:solidFill>
                  <a:schemeClr val="lt1"/>
                </a:solidFill>
              </a:rPr>
              <a:t>They were reading </a:t>
            </a:r>
            <a:r>
              <a:rPr b="1" i="1" lang="en" sz="1600">
                <a:solidFill>
                  <a:schemeClr val="lt1"/>
                </a:solidFill>
              </a:rPr>
              <a:t>Monster</a:t>
            </a:r>
            <a:r>
              <a:rPr b="1" lang="en" sz="1600">
                <a:solidFill>
                  <a:schemeClr val="lt1"/>
                </a:solidFill>
              </a:rPr>
              <a:t> and supplementary texts, and looking at “what is freedom?” - I also knew that I needed to add writing.</a:t>
            </a:r>
          </a:p>
          <a:p>
            <a:pPr lvl="0">
              <a:spcBef>
                <a:spcPts val="0"/>
              </a:spcBef>
              <a:buClr>
                <a:schemeClr val="dk1"/>
              </a:buClr>
              <a:buFont typeface="Arial"/>
              <a:buNone/>
            </a:pPr>
            <a:r>
              <a:t/>
            </a:r>
            <a:endParaRPr b="1" sz="1600">
              <a:solidFill>
                <a:schemeClr val="lt1"/>
              </a:solidFill>
            </a:endParaRPr>
          </a:p>
          <a:p>
            <a:pPr lvl="0">
              <a:spcBef>
                <a:spcPts val="0"/>
              </a:spcBef>
              <a:buClr>
                <a:schemeClr val="dk1"/>
              </a:buClr>
              <a:buSzPct val="68750"/>
              <a:buFont typeface="Arial"/>
              <a:buNone/>
            </a:pPr>
            <a:r>
              <a:rPr b="1" lang="en" sz="1600" u="sng">
                <a:solidFill>
                  <a:schemeClr val="lt1"/>
                </a:solidFill>
              </a:rPr>
              <a:t>The students would create for this unit would be a series of writings exploring freedom. </a:t>
            </a:r>
            <a:r>
              <a:rPr b="1" lang="en" sz="1600">
                <a:solidFill>
                  <a:schemeClr val="lt1"/>
                </a:solidFill>
              </a:rPr>
              <a:t>  Expanding on it.  Creating it.  Their own definitions of the word.</a:t>
            </a:r>
          </a:p>
          <a:p>
            <a:pPr lvl="0">
              <a:spcBef>
                <a:spcPts val="0"/>
              </a:spcBef>
              <a:buClr>
                <a:schemeClr val="dk1"/>
              </a:buClr>
              <a:buFont typeface="Arial"/>
              <a:buNone/>
            </a:pPr>
            <a:r>
              <a:t/>
            </a:r>
            <a:endParaRPr b="1" sz="1600">
              <a:solidFill>
                <a:schemeClr val="lt1"/>
              </a:solidFill>
            </a:endParaRPr>
          </a:p>
          <a:p>
            <a:pPr lvl="0">
              <a:spcBef>
                <a:spcPts val="0"/>
              </a:spcBef>
              <a:buNone/>
            </a:pPr>
            <a:r>
              <a:rPr b="1" lang="en" sz="1600" u="sng">
                <a:solidFill>
                  <a:schemeClr val="lt1"/>
                </a:solidFill>
              </a:rPr>
              <a:t>The strongest of these writings would then be chosen for publication.</a:t>
            </a:r>
          </a:p>
        </p:txBody>
      </p:sp>
      <p:pic>
        <p:nvPicPr>
          <p:cNvPr descr="Picture" id="218" name="Shape 218"/>
          <p:cNvPicPr preferRelativeResize="0"/>
          <p:nvPr/>
        </p:nvPicPr>
        <p:blipFill>
          <a:blip r:embed="rId3">
            <a:alphaModFix/>
          </a:blip>
          <a:stretch>
            <a:fillRect/>
          </a:stretch>
        </p:blipFill>
        <p:spPr>
          <a:xfrm>
            <a:off x="4780450" y="1573975"/>
            <a:ext cx="4363551" cy="29090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ctrTitle"/>
          </p:nvPr>
        </p:nvSpPr>
        <p:spPr>
          <a:xfrm>
            <a:off x="512700" y="1991850"/>
            <a:ext cx="8118600" cy="1159800"/>
          </a:xfrm>
          <a:prstGeom prst="rect">
            <a:avLst/>
          </a:prstGeom>
        </p:spPr>
        <p:txBody>
          <a:bodyPr anchorCtr="0" anchor="ctr" bIns="91425" lIns="91425" rIns="91425" tIns="91425">
            <a:noAutofit/>
          </a:bodyPr>
          <a:lstStyle/>
          <a:p>
            <a:pPr lvl="0">
              <a:spcBef>
                <a:spcPts val="0"/>
              </a:spcBef>
              <a:buNone/>
            </a:pPr>
            <a:r>
              <a:t/>
            </a:r>
            <a:endParaRPr/>
          </a:p>
        </p:txBody>
      </p:sp>
      <p:pic>
        <p:nvPicPr>
          <p:cNvPr descr="Picture" id="224" name="Shape 224"/>
          <p:cNvPicPr preferRelativeResize="0"/>
          <p:nvPr/>
        </p:nvPicPr>
        <p:blipFill>
          <a:blip r:embed="rId3">
            <a:alphaModFix/>
          </a:blip>
          <a:stretch>
            <a:fillRect/>
          </a:stretch>
        </p:blipFill>
        <p:spPr>
          <a:xfrm>
            <a:off x="1001375" y="-80150"/>
            <a:ext cx="7141249" cy="53038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type="ctrTitle"/>
          </p:nvPr>
        </p:nvSpPr>
        <p:spPr>
          <a:xfrm>
            <a:off x="512700" y="1991850"/>
            <a:ext cx="8118600" cy="1159800"/>
          </a:xfrm>
          <a:prstGeom prst="rect">
            <a:avLst/>
          </a:prstGeom>
        </p:spPr>
        <p:txBody>
          <a:bodyPr anchorCtr="0" anchor="ctr" bIns="91425" lIns="91425" rIns="91425" tIns="91425">
            <a:noAutofit/>
          </a:bodyPr>
          <a:lstStyle/>
          <a:p>
            <a:pPr lvl="0" algn="l">
              <a:spcBef>
                <a:spcPts val="0"/>
              </a:spcBef>
              <a:buNone/>
            </a:pPr>
            <a:r>
              <a:rPr b="0" lang="en" sz="2400">
                <a:solidFill>
                  <a:srgbClr val="FFFFFF"/>
                </a:solidFill>
                <a:latin typeface="Arial"/>
                <a:ea typeface="Arial"/>
                <a:cs typeface="Arial"/>
                <a:sym typeface="Arial"/>
              </a:rPr>
              <a:t>“The rest of the world will know how we feel, and our views, and I think that's an important concept of freedom."</a:t>
            </a:r>
          </a:p>
          <a:p>
            <a:pPr lvl="0" algn="l">
              <a:spcBef>
                <a:spcPts val="0"/>
              </a:spcBef>
              <a:buNone/>
            </a:pPr>
            <a:r>
              <a:rPr b="0" lang="en" sz="2400">
                <a:solidFill>
                  <a:srgbClr val="FFFFFF"/>
                </a:solidFill>
                <a:latin typeface="Arial"/>
                <a:ea typeface="Arial"/>
                <a:cs typeface="Arial"/>
                <a:sym typeface="Arial"/>
              </a:rPr>
              <a:t>     	- 10th Grade BCHS student</a:t>
            </a:r>
          </a:p>
          <a:p>
            <a:pPr lvl="0">
              <a:spcBef>
                <a:spcPts val="0"/>
              </a:spcBef>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sp>
        <p:nvSpPr>
          <p:cNvPr id="234" name="Shape 234"/>
          <p:cNvSpPr txBox="1"/>
          <p:nvPr>
            <p:ph idx="1" type="body"/>
          </p:nvPr>
        </p:nvSpPr>
        <p:spPr>
          <a:xfrm>
            <a:off x="272800" y="481650"/>
            <a:ext cx="2194800" cy="1050300"/>
          </a:xfrm>
          <a:prstGeom prst="rect">
            <a:avLst/>
          </a:prstGeom>
        </p:spPr>
        <p:txBody>
          <a:bodyPr anchorCtr="0" anchor="b" bIns="91425" lIns="91425" rIns="91425" tIns="91425">
            <a:noAutofit/>
          </a:bodyPr>
          <a:lstStyle/>
          <a:p>
            <a:pPr lvl="0" algn="ctr">
              <a:spcBef>
                <a:spcPts val="0"/>
              </a:spcBef>
              <a:buNone/>
            </a:pPr>
            <a:r>
              <a:rPr b="1" lang="en"/>
              <a:t>Step 3: Backwards Design</a:t>
            </a:r>
          </a:p>
        </p:txBody>
      </p:sp>
      <p:sp>
        <p:nvSpPr>
          <p:cNvPr id="235" name="Shape 235"/>
          <p:cNvSpPr txBox="1"/>
          <p:nvPr/>
        </p:nvSpPr>
        <p:spPr>
          <a:xfrm>
            <a:off x="238900" y="1602075"/>
            <a:ext cx="2262600" cy="3176100"/>
          </a:xfrm>
          <a:prstGeom prst="rect">
            <a:avLst/>
          </a:prstGeom>
          <a:noFill/>
          <a:ln>
            <a:noFill/>
          </a:ln>
        </p:spPr>
        <p:txBody>
          <a:bodyPr anchorCtr="0" anchor="t" bIns="91425" lIns="91425" rIns="91425" tIns="91425">
            <a:noAutofit/>
          </a:bodyPr>
          <a:lstStyle/>
          <a:p>
            <a:pPr lvl="0" algn="ctr">
              <a:spcBef>
                <a:spcPts val="0"/>
              </a:spcBef>
              <a:buClr>
                <a:schemeClr val="dk1"/>
              </a:buClr>
              <a:buSzPct val="61111"/>
              <a:buFont typeface="Arial"/>
              <a:buNone/>
            </a:pPr>
            <a:r>
              <a:rPr b="1" lang="en" sz="1800">
                <a:solidFill>
                  <a:srgbClr val="FFFFFF"/>
                </a:solidFill>
              </a:rPr>
              <a:t>Backward Design is a method of designing educational curriculum by setting your end goals before you figure out the activities and assessments you're going to use.</a:t>
            </a:r>
          </a:p>
          <a:p>
            <a:pPr lvl="0">
              <a:spcBef>
                <a:spcPts val="0"/>
              </a:spcBef>
              <a:buNone/>
            </a:pPr>
            <a:r>
              <a:t/>
            </a:r>
            <a:endParaRPr/>
          </a:p>
        </p:txBody>
      </p:sp>
      <p:pic>
        <p:nvPicPr>
          <p:cNvPr descr="Picture" id="236" name="Shape 236"/>
          <p:cNvPicPr preferRelativeResize="0"/>
          <p:nvPr/>
        </p:nvPicPr>
        <p:blipFill>
          <a:blip r:embed="rId3">
            <a:alphaModFix/>
          </a:blip>
          <a:stretch>
            <a:fillRect/>
          </a:stretch>
        </p:blipFill>
        <p:spPr>
          <a:xfrm>
            <a:off x="2667900" y="285750"/>
            <a:ext cx="6410325" cy="4572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sp>
        <p:nvSpPr>
          <p:cNvPr id="241" name="Shape 241"/>
          <p:cNvSpPr txBox="1"/>
          <p:nvPr>
            <p:ph idx="1" type="body"/>
          </p:nvPr>
        </p:nvSpPr>
        <p:spPr>
          <a:xfrm>
            <a:off x="95925" y="144375"/>
            <a:ext cx="5860500" cy="819900"/>
          </a:xfrm>
          <a:prstGeom prst="rect">
            <a:avLst/>
          </a:prstGeom>
        </p:spPr>
        <p:txBody>
          <a:bodyPr anchorCtr="0" anchor="b" bIns="91425" lIns="91425" rIns="91425" tIns="91425">
            <a:noAutofit/>
          </a:bodyPr>
          <a:lstStyle/>
          <a:p>
            <a:pPr lvl="0">
              <a:spcBef>
                <a:spcPts val="0"/>
              </a:spcBef>
              <a:buNone/>
            </a:pPr>
            <a:r>
              <a:rPr lang="en"/>
              <a:t>What I taught: </a:t>
            </a:r>
          </a:p>
        </p:txBody>
      </p:sp>
      <p:sp>
        <p:nvSpPr>
          <p:cNvPr id="242" name="Shape 242"/>
          <p:cNvSpPr txBox="1"/>
          <p:nvPr/>
        </p:nvSpPr>
        <p:spPr>
          <a:xfrm>
            <a:off x="112425" y="941575"/>
            <a:ext cx="3948900" cy="3963000"/>
          </a:xfrm>
          <a:prstGeom prst="rect">
            <a:avLst/>
          </a:prstGeom>
          <a:noFill/>
          <a:ln>
            <a:noFill/>
          </a:ln>
        </p:spPr>
        <p:txBody>
          <a:bodyPr anchorCtr="0" anchor="t" bIns="91425" lIns="91425" rIns="91425" tIns="91425">
            <a:noAutofit/>
          </a:bodyPr>
          <a:lstStyle/>
          <a:p>
            <a:pPr lvl="0">
              <a:spcBef>
                <a:spcPts val="0"/>
              </a:spcBef>
              <a:buNone/>
            </a:pPr>
            <a:r>
              <a:rPr b="1" lang="en" sz="1800">
                <a:solidFill>
                  <a:srgbClr val="FFFFFF"/>
                </a:solidFill>
              </a:rPr>
              <a:t>TEXTS:</a:t>
            </a:r>
          </a:p>
          <a:p>
            <a:pPr lvl="0">
              <a:spcBef>
                <a:spcPts val="0"/>
              </a:spcBef>
              <a:buClr>
                <a:schemeClr val="dk1"/>
              </a:buClr>
              <a:buFont typeface="Arial"/>
              <a:buNone/>
            </a:pPr>
            <a:r>
              <a:rPr b="1" lang="en">
                <a:solidFill>
                  <a:srgbClr val="FFFFFF"/>
                </a:solidFill>
              </a:rPr>
              <a:t>Readings:</a:t>
            </a:r>
          </a:p>
          <a:p>
            <a:pPr lvl="0">
              <a:spcBef>
                <a:spcPts val="0"/>
              </a:spcBef>
              <a:buClr>
                <a:schemeClr val="dk1"/>
              </a:buClr>
              <a:buFont typeface="Arial"/>
              <a:buNone/>
            </a:pPr>
            <a:r>
              <a:rPr i="1" lang="en">
                <a:solidFill>
                  <a:srgbClr val="FFFFFF"/>
                </a:solidFill>
              </a:rPr>
              <a:t>Monster </a:t>
            </a:r>
            <a:r>
              <a:rPr lang="en">
                <a:solidFill>
                  <a:srgbClr val="FFFFFF"/>
                </a:solidFill>
              </a:rPr>
              <a:t>by Walter Dean Myers</a:t>
            </a:r>
          </a:p>
          <a:p>
            <a:pPr lvl="0">
              <a:spcBef>
                <a:spcPts val="0"/>
              </a:spcBef>
              <a:buClr>
                <a:schemeClr val="dk1"/>
              </a:buClr>
              <a:buFont typeface="Arial"/>
              <a:buNone/>
            </a:pPr>
            <a:r>
              <a:rPr lang="en">
                <a:solidFill>
                  <a:srgbClr val="FFFFFF"/>
                </a:solidFill>
              </a:rPr>
              <a:t>"Hurricane" by Bob Dylan</a:t>
            </a:r>
          </a:p>
          <a:p>
            <a:pPr lvl="0">
              <a:spcBef>
                <a:spcPts val="0"/>
              </a:spcBef>
              <a:buClr>
                <a:schemeClr val="dk1"/>
              </a:buClr>
              <a:buFont typeface="Arial"/>
              <a:buNone/>
            </a:pPr>
            <a:r>
              <a:rPr lang="en">
                <a:solidFill>
                  <a:srgbClr val="FFFFFF"/>
                </a:solidFill>
              </a:rPr>
              <a:t>"Moving Target" by Lemn Sissay</a:t>
            </a:r>
          </a:p>
          <a:p>
            <a:pPr lvl="0">
              <a:spcBef>
                <a:spcPts val="0"/>
              </a:spcBef>
              <a:buClr>
                <a:schemeClr val="dk1"/>
              </a:buClr>
              <a:buFont typeface="Arial"/>
              <a:buNone/>
            </a:pPr>
            <a:r>
              <a:rPr lang="en">
                <a:solidFill>
                  <a:srgbClr val="FFFFFF"/>
                </a:solidFill>
              </a:rPr>
              <a:t>"Stressed Out" by Twenty One Pilots</a:t>
            </a:r>
          </a:p>
          <a:p>
            <a:pPr lvl="0">
              <a:spcBef>
                <a:spcPts val="0"/>
              </a:spcBef>
              <a:buClr>
                <a:schemeClr val="dk1"/>
              </a:buClr>
              <a:buFont typeface="Arial"/>
              <a:buNone/>
            </a:pPr>
            <a:r>
              <a:rPr lang="en">
                <a:solidFill>
                  <a:srgbClr val="FFFFFF"/>
                </a:solidFill>
              </a:rPr>
              <a:t>"We Wear the Mask" by Paul Laurence Dunbar</a:t>
            </a:r>
          </a:p>
          <a:p>
            <a:pPr lvl="0">
              <a:spcBef>
                <a:spcPts val="0"/>
              </a:spcBef>
              <a:buClr>
                <a:schemeClr val="dk1"/>
              </a:buClr>
              <a:buFont typeface="Arial"/>
              <a:buNone/>
            </a:pPr>
            <a:r>
              <a:rPr lang="en">
                <a:solidFill>
                  <a:srgbClr val="FFFFFF"/>
                </a:solidFill>
              </a:rPr>
              <a:t>"Learning to Read" excerpt from </a:t>
            </a:r>
            <a:r>
              <a:rPr i="1" lang="en">
                <a:solidFill>
                  <a:srgbClr val="FFFFFF"/>
                </a:solidFill>
              </a:rPr>
              <a:t>The Autobiography of Malcolm X</a:t>
            </a:r>
          </a:p>
          <a:p>
            <a:pPr lvl="0">
              <a:spcBef>
                <a:spcPts val="0"/>
              </a:spcBef>
              <a:buClr>
                <a:schemeClr val="dk1"/>
              </a:buClr>
              <a:buFont typeface="Arial"/>
              <a:buNone/>
            </a:pPr>
            <a:r>
              <a:rPr lang="en">
                <a:solidFill>
                  <a:srgbClr val="FFFFFF"/>
                </a:solidFill>
              </a:rPr>
              <a:t>Prologue Excerpt from</a:t>
            </a:r>
            <a:r>
              <a:rPr i="1" lang="en">
                <a:solidFill>
                  <a:srgbClr val="FFFFFF"/>
                </a:solidFill>
              </a:rPr>
              <a:t> I Am Malala</a:t>
            </a:r>
          </a:p>
          <a:p>
            <a:pPr lvl="0">
              <a:spcBef>
                <a:spcPts val="0"/>
              </a:spcBef>
              <a:buClr>
                <a:schemeClr val="dk1"/>
              </a:buClr>
              <a:buFont typeface="Arial"/>
              <a:buNone/>
            </a:pPr>
            <a:r>
              <a:rPr lang="en">
                <a:solidFill>
                  <a:srgbClr val="FFFFFF"/>
                </a:solidFill>
              </a:rPr>
              <a:t>"Poster Children" by Sandra Gail Lambert</a:t>
            </a:r>
          </a:p>
          <a:p>
            <a:pPr lvl="0">
              <a:spcBef>
                <a:spcPts val="0"/>
              </a:spcBef>
              <a:buClr>
                <a:schemeClr val="dk1"/>
              </a:buClr>
              <a:buFont typeface="Arial"/>
              <a:buNone/>
            </a:pPr>
            <a:r>
              <a:rPr lang="en">
                <a:solidFill>
                  <a:srgbClr val="FFFFFF"/>
                </a:solidFill>
              </a:rPr>
              <a:t>"Millions Enslaved throughout the World" article</a:t>
            </a:r>
          </a:p>
          <a:p>
            <a:pPr lvl="0">
              <a:spcBef>
                <a:spcPts val="0"/>
              </a:spcBef>
              <a:buClr>
                <a:schemeClr val="dk1"/>
              </a:buClr>
              <a:buFont typeface="Arial"/>
              <a:buNone/>
            </a:pPr>
            <a:r>
              <a:rPr lang="en">
                <a:solidFill>
                  <a:srgbClr val="FFFFFF"/>
                </a:solidFill>
              </a:rPr>
              <a:t>"Muslim Hijabs" article</a:t>
            </a:r>
          </a:p>
          <a:p>
            <a:pPr lvl="0">
              <a:spcBef>
                <a:spcPts val="0"/>
              </a:spcBef>
              <a:buClr>
                <a:schemeClr val="dk1"/>
              </a:buClr>
              <a:buFont typeface="Arial"/>
              <a:buNone/>
            </a:pPr>
            <a:r>
              <a:rPr i="1" lang="en">
                <a:solidFill>
                  <a:srgbClr val="FFFFFF"/>
                </a:solidFill>
              </a:rPr>
              <a:t>It's your world: Get informed, Get inspired &amp; Get going!</a:t>
            </a:r>
            <a:r>
              <a:rPr lang="en">
                <a:solidFill>
                  <a:srgbClr val="FFFFFF"/>
                </a:solidFill>
              </a:rPr>
              <a:t> by Chelsea Clinton</a:t>
            </a:r>
          </a:p>
          <a:p>
            <a:pPr lvl="0">
              <a:spcBef>
                <a:spcPts val="0"/>
              </a:spcBef>
              <a:buClr>
                <a:schemeClr val="dk1"/>
              </a:buClr>
              <a:buFont typeface="Arial"/>
              <a:buNone/>
            </a:pPr>
            <a:r>
              <a:rPr lang="en">
                <a:solidFill>
                  <a:srgbClr val="FFFFFF"/>
                </a:solidFill>
              </a:rPr>
              <a:t>"Create Your Own Freedom or Design Your Own Cage" article</a:t>
            </a:r>
          </a:p>
          <a:p>
            <a:pPr lvl="0">
              <a:spcBef>
                <a:spcPts val="0"/>
              </a:spcBef>
              <a:buNone/>
            </a:pPr>
            <a:r>
              <a:t/>
            </a:r>
            <a:endParaRPr b="1" sz="1800">
              <a:solidFill>
                <a:srgbClr val="FFFFFF"/>
              </a:solidFill>
            </a:endParaRPr>
          </a:p>
        </p:txBody>
      </p:sp>
      <p:sp>
        <p:nvSpPr>
          <p:cNvPr id="243" name="Shape 243"/>
          <p:cNvSpPr txBox="1"/>
          <p:nvPr/>
        </p:nvSpPr>
        <p:spPr>
          <a:xfrm>
            <a:off x="4215975" y="983725"/>
            <a:ext cx="4426800" cy="3963000"/>
          </a:xfrm>
          <a:prstGeom prst="rect">
            <a:avLst/>
          </a:prstGeom>
          <a:noFill/>
          <a:ln>
            <a:noFill/>
          </a:ln>
        </p:spPr>
        <p:txBody>
          <a:bodyPr anchorCtr="0" anchor="t" bIns="91425" lIns="91425" rIns="91425" tIns="91425">
            <a:noAutofit/>
          </a:bodyPr>
          <a:lstStyle/>
          <a:p>
            <a:pPr lvl="0">
              <a:spcBef>
                <a:spcPts val="0"/>
              </a:spcBef>
              <a:buClr>
                <a:schemeClr val="dk1"/>
              </a:buClr>
              <a:buFont typeface="Arial"/>
              <a:buNone/>
            </a:pPr>
            <a:r>
              <a:rPr b="1" lang="en">
                <a:solidFill>
                  <a:srgbClr val="FFFFFF"/>
                </a:solidFill>
              </a:rPr>
              <a:t>Documentaries:</a:t>
            </a:r>
          </a:p>
          <a:p>
            <a:pPr lvl="0">
              <a:spcBef>
                <a:spcPts val="0"/>
              </a:spcBef>
              <a:buClr>
                <a:schemeClr val="dk1"/>
              </a:buClr>
              <a:buFont typeface="Arial"/>
              <a:buNone/>
            </a:pPr>
            <a:r>
              <a:rPr i="1" lang="en">
                <a:solidFill>
                  <a:srgbClr val="FFFFFF"/>
                </a:solidFill>
              </a:rPr>
              <a:t>15 to Life: Kenneth's Story</a:t>
            </a:r>
          </a:p>
          <a:p>
            <a:pPr lvl="0">
              <a:spcBef>
                <a:spcPts val="0"/>
              </a:spcBef>
              <a:buClr>
                <a:schemeClr val="dk1"/>
              </a:buClr>
              <a:buFont typeface="Arial"/>
              <a:buNone/>
            </a:pPr>
            <a:r>
              <a:rPr i="1" lang="en">
                <a:solidFill>
                  <a:srgbClr val="FFFFFF"/>
                </a:solidFill>
              </a:rPr>
              <a:t>Crazy Love</a:t>
            </a:r>
          </a:p>
          <a:p>
            <a:pPr lvl="0">
              <a:spcBef>
                <a:spcPts val="0"/>
              </a:spcBef>
              <a:buClr>
                <a:schemeClr val="dk1"/>
              </a:buClr>
              <a:buFont typeface="Arial"/>
              <a:buNone/>
            </a:pPr>
            <a:r>
              <a:rPr i="1" lang="en">
                <a:solidFill>
                  <a:srgbClr val="FFFFFF"/>
                </a:solidFill>
              </a:rPr>
              <a:t>Detroit Graduates</a:t>
            </a:r>
          </a:p>
          <a:p>
            <a:pPr lvl="0">
              <a:spcBef>
                <a:spcPts val="0"/>
              </a:spcBef>
              <a:buClr>
                <a:schemeClr val="dk1"/>
              </a:buClr>
              <a:buFont typeface="Arial"/>
              <a:buNone/>
            </a:pPr>
            <a:r>
              <a:rPr i="1" lang="en">
                <a:solidFill>
                  <a:srgbClr val="FFFFFF"/>
                </a:solidFill>
              </a:rPr>
              <a:t>Why Reading's Important</a:t>
            </a:r>
          </a:p>
          <a:p>
            <a:pPr lvl="0">
              <a:spcBef>
                <a:spcPts val="0"/>
              </a:spcBef>
              <a:buClr>
                <a:schemeClr val="dk1"/>
              </a:buClr>
              <a:buFont typeface="Arial"/>
              <a:buNone/>
            </a:pPr>
            <a:r>
              <a:t/>
            </a:r>
            <a:endParaRPr i="1">
              <a:solidFill>
                <a:srgbClr val="FFFFFF"/>
              </a:solidFill>
            </a:endParaRPr>
          </a:p>
          <a:p>
            <a:pPr lvl="0">
              <a:spcBef>
                <a:spcPts val="0"/>
              </a:spcBef>
              <a:buClr>
                <a:schemeClr val="dk1"/>
              </a:buClr>
              <a:buFont typeface="Arial"/>
              <a:buNone/>
            </a:pPr>
            <a:r>
              <a:t/>
            </a:r>
            <a:endParaRPr i="1">
              <a:solidFill>
                <a:srgbClr val="FFFFFF"/>
              </a:solidFill>
            </a:endParaRPr>
          </a:p>
          <a:p>
            <a:pPr lvl="0">
              <a:spcBef>
                <a:spcPts val="0"/>
              </a:spcBef>
              <a:buClr>
                <a:schemeClr val="dk1"/>
              </a:buClr>
              <a:buFont typeface="Arial"/>
              <a:buNone/>
            </a:pPr>
            <a:r>
              <a:rPr b="1" lang="en">
                <a:solidFill>
                  <a:srgbClr val="FFFFFF"/>
                </a:solidFill>
              </a:rPr>
              <a:t>Videos</a:t>
            </a:r>
          </a:p>
          <a:p>
            <a:pPr lvl="0">
              <a:spcBef>
                <a:spcPts val="0"/>
              </a:spcBef>
              <a:buClr>
                <a:schemeClr val="dk1"/>
              </a:buClr>
              <a:buFont typeface="Arial"/>
              <a:buNone/>
            </a:pPr>
            <a:r>
              <a:rPr lang="en">
                <a:solidFill>
                  <a:srgbClr val="FFFFFF"/>
                </a:solidFill>
              </a:rPr>
              <a:t>"Know Your Why"</a:t>
            </a:r>
          </a:p>
          <a:p>
            <a:pPr lvl="0">
              <a:spcBef>
                <a:spcPts val="0"/>
              </a:spcBef>
              <a:buClr>
                <a:schemeClr val="dk1"/>
              </a:buClr>
              <a:buFont typeface="Arial"/>
              <a:buNone/>
            </a:pPr>
            <a:r>
              <a:rPr i="1" lang="en">
                <a:solidFill>
                  <a:srgbClr val="FFFFFF"/>
                </a:solidFill>
              </a:rPr>
              <a:t>He Named Me Malala </a:t>
            </a:r>
            <a:r>
              <a:rPr lang="en">
                <a:solidFill>
                  <a:srgbClr val="FFFFFF"/>
                </a:solidFill>
              </a:rPr>
              <a:t>clips</a:t>
            </a:r>
          </a:p>
          <a:p>
            <a:pPr lvl="0">
              <a:spcBef>
                <a:spcPts val="0"/>
              </a:spcBef>
              <a:buClr>
                <a:schemeClr val="dk1"/>
              </a:buClr>
              <a:buFont typeface="Arial"/>
              <a:buNone/>
            </a:pPr>
            <a:r>
              <a:rPr lang="en">
                <a:solidFill>
                  <a:srgbClr val="FFFFFF"/>
                </a:solidFill>
              </a:rPr>
              <a:t>'Changing the World Begins with You'</a:t>
            </a:r>
          </a:p>
          <a:p>
            <a:pPr lvl="0">
              <a:spcBef>
                <a:spcPts val="0"/>
              </a:spcBef>
              <a:buClr>
                <a:schemeClr val="dk1"/>
              </a:buClr>
              <a:buFont typeface="Arial"/>
              <a:buNone/>
            </a:pPr>
            <a:r>
              <a:rPr lang="en">
                <a:solidFill>
                  <a:srgbClr val="FFFFFF"/>
                </a:solidFill>
              </a:rPr>
              <a:t>'Detroit Doctor Who Almost Died'</a:t>
            </a:r>
          </a:p>
          <a:p>
            <a:pPr lvl="0">
              <a:spcBef>
                <a:spcPts val="0"/>
              </a:spcBef>
              <a:buClr>
                <a:schemeClr val="dk1"/>
              </a:buClr>
              <a:buFont typeface="Arial"/>
              <a:buNone/>
            </a:pPr>
            <a:r>
              <a:rPr i="1" lang="en">
                <a:solidFill>
                  <a:srgbClr val="FFFFFF"/>
                </a:solidFill>
              </a:rPr>
              <a:t>Freedom Writers</a:t>
            </a:r>
          </a:p>
          <a:p>
            <a:pPr lvl="0">
              <a:spcBef>
                <a:spcPts val="0"/>
              </a:spcBef>
              <a:buClr>
                <a:schemeClr val="dk1"/>
              </a:buClr>
              <a:buFont typeface="Arial"/>
              <a:buNone/>
            </a:pPr>
            <a:r>
              <a:t/>
            </a:r>
            <a:endParaRPr i="1">
              <a:solidFill>
                <a:srgbClr val="FFFFFF"/>
              </a:solidFill>
            </a:endParaRPr>
          </a:p>
          <a:p>
            <a:pPr lvl="0">
              <a:spcBef>
                <a:spcPts val="0"/>
              </a:spcBef>
              <a:buClr>
                <a:schemeClr val="dk1"/>
              </a:buClr>
              <a:buFont typeface="Arial"/>
              <a:buNone/>
            </a:pPr>
            <a:r>
              <a:t/>
            </a:r>
            <a:endParaRPr i="1">
              <a:solidFill>
                <a:srgbClr val="FFFFFF"/>
              </a:solidFill>
            </a:endParaRPr>
          </a:p>
          <a:p>
            <a:pPr lvl="0">
              <a:spcBef>
                <a:spcPts val="0"/>
              </a:spcBef>
              <a:buClr>
                <a:schemeClr val="dk1"/>
              </a:buClr>
              <a:buFont typeface="Arial"/>
              <a:buNone/>
            </a:pPr>
            <a:r>
              <a:rPr b="1" lang="en">
                <a:solidFill>
                  <a:srgbClr val="FFFFFF"/>
                </a:solidFill>
              </a:rPr>
              <a:t>Other:</a:t>
            </a:r>
          </a:p>
          <a:p>
            <a:pPr lvl="0">
              <a:spcBef>
                <a:spcPts val="0"/>
              </a:spcBef>
              <a:buClr>
                <a:schemeClr val="dk1"/>
              </a:buClr>
              <a:buFont typeface="Arial"/>
              <a:buNone/>
            </a:pPr>
            <a:r>
              <a:rPr lang="en">
                <a:solidFill>
                  <a:srgbClr val="FFFFFF"/>
                </a:solidFill>
              </a:rPr>
              <a:t>Humans of New York's photographs</a:t>
            </a:r>
          </a:p>
          <a:p>
            <a:pPr lvl="0">
              <a:spcBef>
                <a:spcPts val="0"/>
              </a:spcBef>
              <a:buNone/>
            </a:pPr>
            <a:r>
              <a:rPr lang="en">
                <a:solidFill>
                  <a:srgbClr val="FFFFFF"/>
                </a:solidFill>
              </a:rPr>
              <a:t>Post Secret postcards</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ph idx="1" type="body"/>
          </p:nvPr>
        </p:nvSpPr>
        <p:spPr>
          <a:xfrm>
            <a:off x="658050" y="3685800"/>
            <a:ext cx="5860500" cy="819900"/>
          </a:xfrm>
          <a:prstGeom prst="rect">
            <a:avLst/>
          </a:prstGeom>
        </p:spPr>
        <p:txBody>
          <a:bodyPr anchorCtr="0" anchor="b" bIns="91425" lIns="91425" rIns="91425" tIns="91425">
            <a:noAutofit/>
          </a:bodyPr>
          <a:lstStyle/>
          <a:p>
            <a:pPr lvl="0">
              <a:spcBef>
                <a:spcPts val="0"/>
              </a:spcBef>
              <a:buNone/>
            </a:pPr>
            <a:r>
              <a:t/>
            </a:r>
            <a:endParaRPr/>
          </a:p>
        </p:txBody>
      </p:sp>
      <p:pic>
        <p:nvPicPr>
          <p:cNvPr id="249" name="Shape 249"/>
          <p:cNvPicPr preferRelativeResize="0"/>
          <p:nvPr/>
        </p:nvPicPr>
        <p:blipFill>
          <a:blip r:embed="rId3">
            <a:alphaModFix/>
          </a:blip>
          <a:stretch>
            <a:fillRect/>
          </a:stretch>
        </p:blipFill>
        <p:spPr>
          <a:xfrm>
            <a:off x="0" y="0"/>
            <a:ext cx="3527375" cy="2345699"/>
          </a:xfrm>
          <a:prstGeom prst="rect">
            <a:avLst/>
          </a:prstGeom>
          <a:noFill/>
          <a:ln>
            <a:noFill/>
          </a:ln>
        </p:spPr>
      </p:pic>
      <p:pic>
        <p:nvPicPr>
          <p:cNvPr id="250" name="Shape 250"/>
          <p:cNvPicPr preferRelativeResize="0"/>
          <p:nvPr/>
        </p:nvPicPr>
        <p:blipFill>
          <a:blip r:embed="rId4">
            <a:alphaModFix/>
          </a:blip>
          <a:stretch>
            <a:fillRect/>
          </a:stretch>
        </p:blipFill>
        <p:spPr>
          <a:xfrm>
            <a:off x="3878075" y="0"/>
            <a:ext cx="3127616" cy="2345700"/>
          </a:xfrm>
          <a:prstGeom prst="rect">
            <a:avLst/>
          </a:prstGeom>
          <a:noFill/>
          <a:ln>
            <a:noFill/>
          </a:ln>
        </p:spPr>
      </p:pic>
      <p:pic>
        <p:nvPicPr>
          <p:cNvPr id="251" name="Shape 251"/>
          <p:cNvPicPr preferRelativeResize="0"/>
          <p:nvPr/>
        </p:nvPicPr>
        <p:blipFill>
          <a:blip r:embed="rId5">
            <a:alphaModFix/>
          </a:blip>
          <a:stretch>
            <a:fillRect/>
          </a:stretch>
        </p:blipFill>
        <p:spPr>
          <a:xfrm>
            <a:off x="68075" y="2497968"/>
            <a:ext cx="3527375" cy="2645531"/>
          </a:xfrm>
          <a:prstGeom prst="rect">
            <a:avLst/>
          </a:prstGeom>
          <a:noFill/>
          <a:ln>
            <a:noFill/>
          </a:ln>
        </p:spPr>
      </p:pic>
      <p:pic>
        <p:nvPicPr>
          <p:cNvPr id="252" name="Shape 252"/>
          <p:cNvPicPr preferRelativeResize="0"/>
          <p:nvPr/>
        </p:nvPicPr>
        <p:blipFill>
          <a:blip r:embed="rId6">
            <a:alphaModFix/>
          </a:blip>
          <a:stretch>
            <a:fillRect/>
          </a:stretch>
        </p:blipFill>
        <p:spPr>
          <a:xfrm>
            <a:off x="3878075" y="2497975"/>
            <a:ext cx="3527367" cy="26455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56" name="Shape 256"/>
        <p:cNvGrpSpPr/>
        <p:nvPr/>
      </p:nvGrpSpPr>
      <p:grpSpPr>
        <a:xfrm>
          <a:off x="0" y="0"/>
          <a:ext cx="0" cy="0"/>
          <a:chOff x="0" y="0"/>
          <a:chExt cx="0" cy="0"/>
        </a:xfrm>
      </p:grpSpPr>
      <p:sp>
        <p:nvSpPr>
          <p:cNvPr id="257" name="Shape 257"/>
          <p:cNvSpPr txBox="1"/>
          <p:nvPr>
            <p:ph type="ctrTitle"/>
          </p:nvPr>
        </p:nvSpPr>
        <p:spPr>
          <a:xfrm>
            <a:off x="512700" y="1991850"/>
            <a:ext cx="8118600" cy="1159800"/>
          </a:xfrm>
          <a:prstGeom prst="rect">
            <a:avLst/>
          </a:prstGeom>
        </p:spPr>
        <p:txBody>
          <a:bodyPr anchorCtr="0" anchor="ctr" bIns="91425" lIns="91425" rIns="91425" tIns="91425">
            <a:noAutofit/>
          </a:bodyPr>
          <a:lstStyle/>
          <a:p>
            <a:pPr lvl="0" rtl="0" algn="ctr">
              <a:spcBef>
                <a:spcPts val="0"/>
              </a:spcBef>
              <a:buNone/>
            </a:pPr>
            <a:r>
              <a:t/>
            </a:r>
            <a:endParaRPr sz="10000"/>
          </a:p>
        </p:txBody>
      </p:sp>
      <p:pic>
        <p:nvPicPr>
          <p:cNvPr descr="13418912_1743087855913403_8498872363574923750_n.jpg" id="258" name="Shape 258"/>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sp>
        <p:nvSpPr>
          <p:cNvPr id="263" name="Shape 263"/>
          <p:cNvSpPr txBox="1"/>
          <p:nvPr>
            <p:ph type="ctrTitle"/>
          </p:nvPr>
        </p:nvSpPr>
        <p:spPr>
          <a:xfrm>
            <a:off x="512700" y="1991850"/>
            <a:ext cx="8118600" cy="1159800"/>
          </a:xfrm>
          <a:prstGeom prst="rect">
            <a:avLst/>
          </a:prstGeom>
        </p:spPr>
        <p:txBody>
          <a:bodyPr anchorCtr="0" anchor="ctr" bIns="91425" lIns="91425" rIns="91425" tIns="91425">
            <a:noAutofit/>
          </a:bodyPr>
          <a:lstStyle/>
          <a:p>
            <a:pPr lvl="0">
              <a:spcBef>
                <a:spcPts val="0"/>
              </a:spcBef>
              <a:buNone/>
            </a:pPr>
            <a:r>
              <a:t/>
            </a:r>
            <a:endParaRPr/>
          </a:p>
        </p:txBody>
      </p:sp>
      <p:pic>
        <p:nvPicPr>
          <p:cNvPr id="264" name="Shape 264"/>
          <p:cNvPicPr preferRelativeResize="0"/>
          <p:nvPr/>
        </p:nvPicPr>
        <p:blipFill>
          <a:blip r:embed="rId3">
            <a:alphaModFix/>
          </a:blip>
          <a:stretch>
            <a:fillRect/>
          </a:stretch>
        </p:blipFill>
        <p:spPr>
          <a:xfrm>
            <a:off x="730775" y="46215"/>
            <a:ext cx="3665100" cy="2061633"/>
          </a:xfrm>
          <a:prstGeom prst="rect">
            <a:avLst/>
          </a:prstGeom>
          <a:noFill/>
          <a:ln>
            <a:noFill/>
          </a:ln>
        </p:spPr>
      </p:pic>
      <p:pic>
        <p:nvPicPr>
          <p:cNvPr id="265" name="Shape 265"/>
          <p:cNvPicPr preferRelativeResize="0"/>
          <p:nvPr/>
        </p:nvPicPr>
        <p:blipFill>
          <a:blip r:embed="rId4">
            <a:alphaModFix/>
          </a:blip>
          <a:stretch>
            <a:fillRect/>
          </a:stretch>
        </p:blipFill>
        <p:spPr>
          <a:xfrm>
            <a:off x="154600" y="2149524"/>
            <a:ext cx="4071050" cy="3053275"/>
          </a:xfrm>
          <a:prstGeom prst="rect">
            <a:avLst/>
          </a:prstGeom>
          <a:noFill/>
          <a:ln>
            <a:noFill/>
          </a:ln>
        </p:spPr>
      </p:pic>
      <p:pic>
        <p:nvPicPr>
          <p:cNvPr id="266" name="Shape 266"/>
          <p:cNvPicPr preferRelativeResize="0"/>
          <p:nvPr/>
        </p:nvPicPr>
        <p:blipFill>
          <a:blip r:embed="rId5">
            <a:alphaModFix/>
          </a:blip>
          <a:stretch>
            <a:fillRect/>
          </a:stretch>
        </p:blipFill>
        <p:spPr>
          <a:xfrm>
            <a:off x="4564075" y="129224"/>
            <a:ext cx="2843421" cy="1895621"/>
          </a:xfrm>
          <a:prstGeom prst="rect">
            <a:avLst/>
          </a:prstGeom>
          <a:noFill/>
          <a:ln>
            <a:noFill/>
          </a:ln>
        </p:spPr>
      </p:pic>
      <p:pic>
        <p:nvPicPr>
          <p:cNvPr id="267" name="Shape 267"/>
          <p:cNvPicPr preferRelativeResize="0"/>
          <p:nvPr/>
        </p:nvPicPr>
        <p:blipFill>
          <a:blip r:embed="rId6">
            <a:alphaModFix/>
          </a:blip>
          <a:stretch>
            <a:fillRect/>
          </a:stretch>
        </p:blipFill>
        <p:spPr>
          <a:xfrm>
            <a:off x="4564086" y="2090224"/>
            <a:ext cx="4579915" cy="305327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71" name="Shape 271"/>
        <p:cNvGrpSpPr/>
        <p:nvPr/>
      </p:nvGrpSpPr>
      <p:grpSpPr>
        <a:xfrm>
          <a:off x="0" y="0"/>
          <a:ext cx="0" cy="0"/>
          <a:chOff x="0" y="0"/>
          <a:chExt cx="0" cy="0"/>
        </a:xfrm>
      </p:grpSpPr>
      <p:sp>
        <p:nvSpPr>
          <p:cNvPr id="272" name="Shape 272"/>
          <p:cNvSpPr txBox="1"/>
          <p:nvPr>
            <p:ph type="title"/>
          </p:nvPr>
        </p:nvSpPr>
        <p:spPr>
          <a:xfrm>
            <a:off x="1272675" y="2143050"/>
            <a:ext cx="6598500" cy="857400"/>
          </a:xfrm>
          <a:prstGeom prst="rect">
            <a:avLst/>
          </a:prstGeom>
        </p:spPr>
        <p:txBody>
          <a:bodyPr anchorCtr="0" anchor="ctr" bIns="91425" lIns="91425" rIns="91425" tIns="91425">
            <a:noAutofit/>
          </a:bodyPr>
          <a:lstStyle/>
          <a:p>
            <a:pPr lvl="0" rtl="0">
              <a:spcBef>
                <a:spcPts val="0"/>
              </a:spcBef>
              <a:buNone/>
            </a:pPr>
            <a:r>
              <a:rPr lang="en"/>
              <a:t>Design Thinking</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45" name="Shape 45"/>
        <p:cNvGrpSpPr/>
        <p:nvPr/>
      </p:nvGrpSpPr>
      <p:grpSpPr>
        <a:xfrm>
          <a:off x="0" y="0"/>
          <a:ext cx="0" cy="0"/>
          <a:chOff x="0" y="0"/>
          <a:chExt cx="0" cy="0"/>
        </a:xfrm>
      </p:grpSpPr>
      <p:sp>
        <p:nvSpPr>
          <p:cNvPr id="46" name="Shape 46"/>
          <p:cNvSpPr txBox="1"/>
          <p:nvPr>
            <p:ph idx="4294967295" type="ctrTitle"/>
          </p:nvPr>
        </p:nvSpPr>
        <p:spPr>
          <a:xfrm>
            <a:off x="0" y="2116750"/>
            <a:ext cx="9144000" cy="1159799"/>
          </a:xfrm>
          <a:prstGeom prst="rect">
            <a:avLst/>
          </a:prstGeom>
        </p:spPr>
        <p:txBody>
          <a:bodyPr anchorCtr="0" anchor="ctr" bIns="91425" lIns="91425" rIns="91425" tIns="91425">
            <a:noAutofit/>
          </a:bodyPr>
          <a:lstStyle/>
          <a:p>
            <a:pPr lvl="0" rtl="0" algn="ctr">
              <a:spcBef>
                <a:spcPts val="0"/>
              </a:spcBef>
              <a:buNone/>
            </a:pPr>
            <a:r>
              <a:rPr lang="en" sz="7200"/>
              <a:t>What bothers you?</a:t>
            </a:r>
          </a:p>
        </p:txBody>
      </p:sp>
      <p:grpSp>
        <p:nvGrpSpPr>
          <p:cNvPr id="47" name="Shape 47"/>
          <p:cNvGrpSpPr/>
          <p:nvPr/>
        </p:nvGrpSpPr>
        <p:grpSpPr>
          <a:xfrm flipH="1">
            <a:off x="3645407" y="437552"/>
            <a:ext cx="1705251" cy="1705355"/>
            <a:chOff x="6654650" y="3665275"/>
            <a:chExt cx="409100" cy="409125"/>
          </a:xfrm>
        </p:grpSpPr>
        <p:sp>
          <p:nvSpPr>
            <p:cNvPr id="48" name="Shape 48"/>
            <p:cNvSpPr/>
            <p:nvPr/>
          </p:nvSpPr>
          <p:spPr>
            <a:xfrm>
              <a:off x="6808525" y="3819150"/>
              <a:ext cx="211875" cy="211900"/>
            </a:xfrm>
            <a:custGeom>
              <a:pathLst>
                <a:path extrusionOk="0" h="8476" w="8475">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161732">
                <a:alpha val="36540"/>
              </a:srgbClr>
            </a:solidFill>
            <a:ln>
              <a:noFill/>
            </a:ln>
          </p:spPr>
          <p:txBody>
            <a:bodyPr anchorCtr="0" anchor="ctr" bIns="91425" lIns="91425" rIns="91425" tIns="91425">
              <a:noAutofit/>
            </a:bodyPr>
            <a:lstStyle/>
            <a:p>
              <a:pPr lvl="0" rtl="0">
                <a:spcBef>
                  <a:spcPts val="0"/>
                </a:spcBef>
                <a:buNone/>
              </a:pPr>
              <a:r>
                <a:t/>
              </a:r>
              <a:endParaRPr>
                <a:solidFill>
                  <a:srgbClr val="434343"/>
                </a:solidFill>
              </a:endParaRPr>
            </a:p>
          </p:txBody>
        </p:sp>
        <p:sp>
          <p:nvSpPr>
            <p:cNvPr id="49" name="Shape 49"/>
            <p:cNvSpPr/>
            <p:nvPr/>
          </p:nvSpPr>
          <p:spPr>
            <a:xfrm>
              <a:off x="6654650" y="3665275"/>
              <a:ext cx="409100" cy="409125"/>
            </a:xfrm>
            <a:custGeom>
              <a:pathLst>
                <a:path extrusionOk="0" h="16365" w="16364">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161732">
                <a:alpha val="36540"/>
              </a:srgbClr>
            </a:solidFill>
            <a:ln>
              <a:noFill/>
            </a:ln>
          </p:spPr>
          <p:txBody>
            <a:bodyPr anchorCtr="0" anchor="ctr" bIns="91425" lIns="91425" rIns="91425" tIns="91425">
              <a:noAutofit/>
            </a:bodyPr>
            <a:lstStyle/>
            <a:p>
              <a:pPr lvl="0" rtl="0">
                <a:spcBef>
                  <a:spcPts val="0"/>
                </a:spcBef>
                <a:buNone/>
              </a:pPr>
              <a:r>
                <a:t/>
              </a:r>
              <a:endParaRPr>
                <a:solidFill>
                  <a:srgbClr val="434343"/>
                </a:solidFill>
              </a:endParaRPr>
            </a:p>
          </p:txBody>
        </p:sp>
      </p:grpSp>
      <p:grpSp>
        <p:nvGrpSpPr>
          <p:cNvPr id="50" name="Shape 50"/>
          <p:cNvGrpSpPr/>
          <p:nvPr/>
        </p:nvGrpSpPr>
        <p:grpSpPr>
          <a:xfrm>
            <a:off x="4825778" y="621590"/>
            <a:ext cx="672929" cy="672967"/>
            <a:chOff x="570875" y="4322250"/>
            <a:chExt cx="443300" cy="443325"/>
          </a:xfrm>
        </p:grpSpPr>
        <p:sp>
          <p:nvSpPr>
            <p:cNvPr id="51" name="Shape 51"/>
            <p:cNvSpPr/>
            <p:nvPr/>
          </p:nvSpPr>
          <p:spPr>
            <a:xfrm>
              <a:off x="570875" y="4322250"/>
              <a:ext cx="443300" cy="443325"/>
            </a:xfrm>
            <a:custGeom>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a:noFill/>
            </a:ln>
          </p:spPr>
          <p:txBody>
            <a:bodyPr anchorCtr="0" anchor="ctr" bIns="91425" lIns="91425" rIns="91425" tIns="91425">
              <a:noAutofit/>
            </a:bodyPr>
            <a:lstStyle/>
            <a:p>
              <a:pPr lvl="0" rtl="0">
                <a:spcBef>
                  <a:spcPts val="0"/>
                </a:spcBef>
                <a:buNone/>
              </a:pPr>
              <a:r>
                <a:t/>
              </a:r>
              <a:endParaRPr>
                <a:solidFill>
                  <a:srgbClr val="434343"/>
                </a:solidFill>
              </a:endParaRPr>
            </a:p>
          </p:txBody>
        </p:sp>
        <p:sp>
          <p:nvSpPr>
            <p:cNvPr id="52" name="Shape 52"/>
            <p:cNvSpPr/>
            <p:nvPr/>
          </p:nvSpPr>
          <p:spPr>
            <a:xfrm>
              <a:off x="597725" y="4665400"/>
              <a:ext cx="73300" cy="73300"/>
            </a:xfrm>
            <a:custGeom>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a:noFill/>
            </a:ln>
          </p:spPr>
          <p:txBody>
            <a:bodyPr anchorCtr="0" anchor="ctr" bIns="91425" lIns="91425" rIns="91425" tIns="91425">
              <a:noAutofit/>
            </a:bodyPr>
            <a:lstStyle/>
            <a:p>
              <a:pPr lvl="0" rtl="0">
                <a:spcBef>
                  <a:spcPts val="0"/>
                </a:spcBef>
                <a:buNone/>
              </a:pPr>
              <a:r>
                <a:t/>
              </a:r>
              <a:endParaRPr>
                <a:solidFill>
                  <a:srgbClr val="434343"/>
                </a:solidFill>
              </a:endParaRPr>
            </a:p>
          </p:txBody>
        </p:sp>
        <p:sp>
          <p:nvSpPr>
            <p:cNvPr id="53" name="Shape 53"/>
            <p:cNvSpPr/>
            <p:nvPr/>
          </p:nvSpPr>
          <p:spPr>
            <a:xfrm>
              <a:off x="654525" y="4708150"/>
              <a:ext cx="47025" cy="47025"/>
            </a:xfrm>
            <a:custGeom>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a:noFill/>
            </a:ln>
          </p:spPr>
          <p:txBody>
            <a:bodyPr anchorCtr="0" anchor="ctr" bIns="91425" lIns="91425" rIns="91425" tIns="91425">
              <a:noAutofit/>
            </a:bodyPr>
            <a:lstStyle/>
            <a:p>
              <a:pPr lvl="0" rtl="0">
                <a:spcBef>
                  <a:spcPts val="0"/>
                </a:spcBef>
                <a:buNone/>
              </a:pPr>
              <a:r>
                <a:t/>
              </a:r>
              <a:endParaRPr>
                <a:solidFill>
                  <a:srgbClr val="434343"/>
                </a:solidFill>
              </a:endParaRPr>
            </a:p>
          </p:txBody>
        </p:sp>
        <p:sp>
          <p:nvSpPr>
            <p:cNvPr id="54" name="Shape 54"/>
            <p:cNvSpPr/>
            <p:nvPr/>
          </p:nvSpPr>
          <p:spPr>
            <a:xfrm>
              <a:off x="581250" y="4634875"/>
              <a:ext cx="47050" cy="47050"/>
            </a:xfrm>
            <a:custGeom>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a:noFill/>
            </a:ln>
          </p:spPr>
          <p:txBody>
            <a:bodyPr anchorCtr="0" anchor="ctr" bIns="91425" lIns="91425" rIns="91425" tIns="91425">
              <a:noAutofit/>
            </a:bodyPr>
            <a:lstStyle/>
            <a:p>
              <a:pPr lvl="0" rtl="0">
                <a:spcBef>
                  <a:spcPts val="0"/>
                </a:spcBef>
                <a:buNone/>
              </a:pPr>
              <a:r>
                <a:t/>
              </a:r>
              <a:endParaRPr>
                <a:solidFill>
                  <a:srgbClr val="434343"/>
                </a:solidFill>
              </a:endParaRPr>
            </a:p>
          </p:txBody>
        </p:sp>
      </p:grpSp>
      <p:sp>
        <p:nvSpPr>
          <p:cNvPr id="55" name="Shape 55"/>
          <p:cNvSpPr txBox="1"/>
          <p:nvPr/>
        </p:nvSpPr>
        <p:spPr>
          <a:xfrm>
            <a:off x="1732925" y="3276550"/>
            <a:ext cx="5530200" cy="773100"/>
          </a:xfrm>
          <a:prstGeom prst="rect">
            <a:avLst/>
          </a:prstGeom>
          <a:noFill/>
          <a:ln>
            <a:noFill/>
          </a:ln>
        </p:spPr>
        <p:txBody>
          <a:bodyPr anchorCtr="0" anchor="t" bIns="91425" lIns="91425" rIns="91425" tIns="91425">
            <a:noAutofit/>
          </a:bodyPr>
          <a:lstStyle/>
          <a:p>
            <a:pPr lvl="0" algn="ctr">
              <a:spcBef>
                <a:spcPts val="0"/>
              </a:spcBef>
              <a:buNone/>
            </a:pPr>
            <a:r>
              <a:rPr lang="en" sz="3600" u="sng">
                <a:solidFill>
                  <a:srgbClr val="FFFFFF"/>
                </a:solidFill>
                <a:hlinkClick r:id="rId4"/>
              </a:rPr>
              <a:t>answergarden.ch/358874</a:t>
            </a:r>
            <a:r>
              <a:rPr lang="en" sz="3600">
                <a:solidFill>
                  <a:srgbClr val="FFFFFF"/>
                </a:solidFill>
              </a:rPr>
              <a:t> </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x="0" y="0"/>
          <a:ext cx="0" cy="0"/>
          <a:chOff x="0" y="0"/>
          <a:chExt cx="0" cy="0"/>
        </a:xfrm>
      </p:grpSpPr>
      <p:sp>
        <p:nvSpPr>
          <p:cNvPr id="277" name="Shape 277"/>
          <p:cNvSpPr txBox="1"/>
          <p:nvPr>
            <p:ph idx="1" type="body"/>
          </p:nvPr>
        </p:nvSpPr>
        <p:spPr>
          <a:xfrm>
            <a:off x="457200" y="4252325"/>
            <a:ext cx="8229600" cy="891000"/>
          </a:xfrm>
          <a:prstGeom prst="rect">
            <a:avLst/>
          </a:prstGeom>
        </p:spPr>
        <p:txBody>
          <a:bodyPr anchorCtr="0" anchor="ctr" bIns="91425" lIns="91425" rIns="91425" tIns="91425">
            <a:noAutofit/>
          </a:bodyPr>
          <a:lstStyle/>
          <a:p>
            <a:pPr lvl="0">
              <a:spcBef>
                <a:spcPts val="0"/>
              </a:spcBef>
              <a:buClr>
                <a:schemeClr val="dk1"/>
              </a:buClr>
              <a:buSzPct val="68750"/>
              <a:buFont typeface="Arial"/>
              <a:buNone/>
            </a:pPr>
            <a:r>
              <a:rPr lang="en" sz="1600">
                <a:solidFill>
                  <a:srgbClr val="FFFFFF"/>
                </a:solidFill>
                <a:latin typeface="Arial"/>
                <a:ea typeface="Arial"/>
                <a:cs typeface="Arial"/>
                <a:sym typeface="Arial"/>
              </a:rPr>
              <a:t>Image from </a:t>
            </a:r>
            <a:r>
              <a:rPr lang="en" sz="1600" u="sng">
                <a:solidFill>
                  <a:srgbClr val="CFE2F3"/>
                </a:solidFill>
                <a:latin typeface="Arial"/>
                <a:ea typeface="Arial"/>
                <a:cs typeface="Arial"/>
                <a:sym typeface="Arial"/>
                <a:hlinkClick r:id="rId3"/>
              </a:rPr>
              <a:t>How to Bring Design Thinking to Your School</a:t>
            </a:r>
            <a:r>
              <a:rPr lang="en" sz="1600">
                <a:solidFill>
                  <a:srgbClr val="FFFFFF"/>
                </a:solidFill>
                <a:latin typeface="Arial"/>
                <a:ea typeface="Arial"/>
                <a:cs typeface="Arial"/>
                <a:sym typeface="Arial"/>
              </a:rPr>
              <a:t>, via edsurge</a:t>
            </a:r>
          </a:p>
        </p:txBody>
      </p:sp>
      <p:pic>
        <p:nvPicPr>
          <p:cNvPr id="278" name="Shape 278"/>
          <p:cNvPicPr preferRelativeResize="0"/>
          <p:nvPr/>
        </p:nvPicPr>
        <p:blipFill>
          <a:blip r:embed="rId4">
            <a:alphaModFix/>
          </a:blip>
          <a:stretch>
            <a:fillRect/>
          </a:stretch>
        </p:blipFill>
        <p:spPr>
          <a:xfrm>
            <a:off x="43175" y="204025"/>
            <a:ext cx="9056625" cy="3471699"/>
          </a:xfrm>
          <a:prstGeom prst="rect">
            <a:avLst/>
          </a:prstGeom>
          <a:noFill/>
          <a:ln cap="flat" cmpd="sng" w="19050">
            <a:solidFill>
              <a:srgbClr val="666666"/>
            </a:solidFill>
            <a:prstDash val="solid"/>
            <a:round/>
            <a:headEnd len="med" w="med" type="none"/>
            <a:tailEnd len="med" w="med" type="none"/>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sp>
        <p:nvSpPr>
          <p:cNvPr id="283" name="Shape 283"/>
          <p:cNvSpPr txBox="1"/>
          <p:nvPr>
            <p:ph type="ctrTitle"/>
          </p:nvPr>
        </p:nvSpPr>
        <p:spPr>
          <a:xfrm>
            <a:off x="512700" y="1991850"/>
            <a:ext cx="8118600" cy="1159800"/>
          </a:xfrm>
          <a:prstGeom prst="rect">
            <a:avLst/>
          </a:prstGeom>
        </p:spPr>
        <p:txBody>
          <a:bodyPr anchorCtr="0" anchor="ctr" bIns="91425" lIns="91425" rIns="91425" tIns="91425">
            <a:noAutofit/>
          </a:bodyPr>
          <a:lstStyle/>
          <a:p>
            <a:pPr lvl="0">
              <a:spcBef>
                <a:spcPts val="0"/>
              </a:spcBef>
              <a:buNone/>
            </a:pPr>
            <a:r>
              <a:t/>
            </a:r>
            <a:endParaRPr/>
          </a:p>
        </p:txBody>
      </p:sp>
      <p:pic>
        <p:nvPicPr>
          <p:cNvPr id="284" name="Shape 284">
            <a:hlinkClick r:id="rId3"/>
          </p:cNvPr>
          <p:cNvPicPr preferRelativeResize="0"/>
          <p:nvPr/>
        </p:nvPicPr>
        <p:blipFill>
          <a:blip r:embed="rId4">
            <a:alphaModFix/>
          </a:blip>
          <a:stretch>
            <a:fillRect/>
          </a:stretch>
        </p:blipFill>
        <p:spPr>
          <a:xfrm>
            <a:off x="350975" y="0"/>
            <a:ext cx="8442047" cy="514349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288" name="Shape 288"/>
        <p:cNvGrpSpPr/>
        <p:nvPr/>
      </p:nvGrpSpPr>
      <p:grpSpPr>
        <a:xfrm>
          <a:off x="0" y="0"/>
          <a:ext cx="0" cy="0"/>
          <a:chOff x="0" y="0"/>
          <a:chExt cx="0" cy="0"/>
        </a:xfrm>
      </p:grpSpPr>
      <p:sp>
        <p:nvSpPr>
          <p:cNvPr id="289" name="Shape 289"/>
          <p:cNvSpPr txBox="1"/>
          <p:nvPr>
            <p:ph type="title"/>
          </p:nvPr>
        </p:nvSpPr>
        <p:spPr>
          <a:xfrm>
            <a:off x="1272675" y="2143050"/>
            <a:ext cx="6598500" cy="857400"/>
          </a:xfrm>
          <a:prstGeom prst="rect">
            <a:avLst/>
          </a:prstGeom>
        </p:spPr>
        <p:txBody>
          <a:bodyPr anchorCtr="0" anchor="ctr" bIns="91425" lIns="91425" rIns="91425" tIns="91425">
            <a:noAutofit/>
          </a:bodyPr>
          <a:lstStyle/>
          <a:p>
            <a:pPr lvl="0" rtl="0">
              <a:spcBef>
                <a:spcPts val="0"/>
              </a:spcBef>
              <a:buNone/>
            </a:pPr>
            <a:r>
              <a:rPr lang="en" u="sng">
                <a:solidFill>
                  <a:srgbClr val="FFFFFF"/>
                </a:solidFill>
                <a:hlinkClick r:id="rId4"/>
              </a:rPr>
              <a:t>Discover</a:t>
            </a:r>
          </a:p>
        </p:txBody>
      </p:sp>
      <p:sp>
        <p:nvSpPr>
          <p:cNvPr id="290" name="Shape 290"/>
          <p:cNvSpPr txBox="1"/>
          <p:nvPr>
            <p:ph idx="4294967295" type="body"/>
          </p:nvPr>
        </p:nvSpPr>
        <p:spPr>
          <a:xfrm>
            <a:off x="1098687" y="3442500"/>
            <a:ext cx="1691100" cy="1700999"/>
          </a:xfrm>
          <a:prstGeom prst="rect">
            <a:avLst/>
          </a:prstGeom>
        </p:spPr>
        <p:txBody>
          <a:bodyPr anchorCtr="0" anchor="ctr" bIns="91425" lIns="91425" rIns="91425" tIns="91425">
            <a:noAutofit/>
          </a:bodyPr>
          <a:lstStyle/>
          <a:p>
            <a:pPr lvl="0" rtl="0" algn="ctr">
              <a:spcBef>
                <a:spcPts val="0"/>
              </a:spcBef>
              <a:buNone/>
            </a:pPr>
            <a:r>
              <a:rPr lang="en" sz="3000"/>
              <a:t>Learn</a:t>
            </a:r>
          </a:p>
        </p:txBody>
      </p:sp>
      <p:sp>
        <p:nvSpPr>
          <p:cNvPr id="291" name="Shape 291"/>
          <p:cNvSpPr txBox="1"/>
          <p:nvPr>
            <p:ph idx="4294967295" type="body"/>
          </p:nvPr>
        </p:nvSpPr>
        <p:spPr>
          <a:xfrm>
            <a:off x="3726450" y="3442500"/>
            <a:ext cx="1691100" cy="1700999"/>
          </a:xfrm>
          <a:prstGeom prst="rect">
            <a:avLst/>
          </a:prstGeom>
        </p:spPr>
        <p:txBody>
          <a:bodyPr anchorCtr="0" anchor="ctr" bIns="91425" lIns="91425" rIns="91425" tIns="91425">
            <a:noAutofit/>
          </a:bodyPr>
          <a:lstStyle/>
          <a:p>
            <a:pPr lvl="0" rtl="0" algn="ctr">
              <a:spcBef>
                <a:spcPts val="0"/>
              </a:spcBef>
              <a:buNone/>
            </a:pPr>
            <a:r>
              <a:rPr lang="en" sz="3000"/>
              <a:t>Discuss</a:t>
            </a:r>
          </a:p>
        </p:txBody>
      </p:sp>
      <p:sp>
        <p:nvSpPr>
          <p:cNvPr id="292" name="Shape 292"/>
          <p:cNvSpPr txBox="1"/>
          <p:nvPr>
            <p:ph idx="4294967295" type="body"/>
          </p:nvPr>
        </p:nvSpPr>
        <p:spPr>
          <a:xfrm>
            <a:off x="6354225" y="3442500"/>
            <a:ext cx="1806600" cy="1701000"/>
          </a:xfrm>
          <a:prstGeom prst="rect">
            <a:avLst/>
          </a:prstGeom>
        </p:spPr>
        <p:txBody>
          <a:bodyPr anchorCtr="0" anchor="ctr" bIns="91425" lIns="91425" rIns="91425" tIns="91425">
            <a:noAutofit/>
          </a:bodyPr>
          <a:lstStyle/>
          <a:p>
            <a:pPr lvl="0" rtl="0" algn="ctr">
              <a:spcBef>
                <a:spcPts val="0"/>
              </a:spcBef>
              <a:buNone/>
            </a:pPr>
            <a:r>
              <a:rPr lang="en" sz="3000"/>
              <a:t>Research</a:t>
            </a:r>
          </a:p>
        </p:txBody>
      </p:sp>
      <p:cxnSp>
        <p:nvCxnSpPr>
          <p:cNvPr id="293" name="Shape 293"/>
          <p:cNvCxnSpPr>
            <a:stCxn id="290" idx="3"/>
            <a:endCxn id="291" idx="1"/>
          </p:cNvCxnSpPr>
          <p:nvPr/>
        </p:nvCxnSpPr>
        <p:spPr>
          <a:xfrm>
            <a:off x="2789787" y="4292999"/>
            <a:ext cx="936600" cy="0"/>
          </a:xfrm>
          <a:prstGeom prst="straightConnector1">
            <a:avLst/>
          </a:prstGeom>
          <a:noFill/>
          <a:ln cap="flat" cmpd="sng" w="9525">
            <a:solidFill>
              <a:srgbClr val="FFFFFF"/>
            </a:solidFill>
            <a:prstDash val="solid"/>
            <a:round/>
            <a:headEnd len="med" w="med" type="oval"/>
            <a:tailEnd len="med" w="med" type="triangle"/>
          </a:ln>
        </p:spPr>
      </p:cxnSp>
      <p:cxnSp>
        <p:nvCxnSpPr>
          <p:cNvPr id="294" name="Shape 294"/>
          <p:cNvCxnSpPr>
            <a:stCxn id="291" idx="3"/>
            <a:endCxn id="292" idx="1"/>
          </p:cNvCxnSpPr>
          <p:nvPr/>
        </p:nvCxnSpPr>
        <p:spPr>
          <a:xfrm>
            <a:off x="5417550" y="4292999"/>
            <a:ext cx="936600" cy="0"/>
          </a:xfrm>
          <a:prstGeom prst="straightConnector1">
            <a:avLst/>
          </a:prstGeom>
          <a:noFill/>
          <a:ln cap="flat" cmpd="sng" w="9525">
            <a:solidFill>
              <a:srgbClr val="FFFFFF"/>
            </a:solidFill>
            <a:prstDash val="solid"/>
            <a:round/>
            <a:headEnd len="med" w="med" type="oval"/>
            <a:tailEnd len="med" w="med" type="triangle"/>
          </a:ln>
        </p:spPr>
      </p:cxn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8" name="Shape 298"/>
        <p:cNvGrpSpPr/>
        <p:nvPr/>
      </p:nvGrpSpPr>
      <p:grpSpPr>
        <a:xfrm>
          <a:off x="0" y="0"/>
          <a:ext cx="0" cy="0"/>
          <a:chOff x="0" y="0"/>
          <a:chExt cx="0" cy="0"/>
        </a:xfrm>
      </p:grpSpPr>
      <p:sp>
        <p:nvSpPr>
          <p:cNvPr id="299" name="Shape 299"/>
          <p:cNvSpPr txBox="1"/>
          <p:nvPr>
            <p:ph idx="1" type="body"/>
          </p:nvPr>
        </p:nvSpPr>
        <p:spPr>
          <a:xfrm>
            <a:off x="335925" y="719425"/>
            <a:ext cx="5860500" cy="2895000"/>
          </a:xfrm>
          <a:prstGeom prst="rect">
            <a:avLst/>
          </a:prstGeom>
        </p:spPr>
        <p:txBody>
          <a:bodyPr anchorCtr="0" anchor="b" bIns="91425" lIns="91425" rIns="91425" tIns="91425">
            <a:noAutofit/>
          </a:bodyPr>
          <a:lstStyle/>
          <a:p>
            <a:pPr lvl="0">
              <a:spcBef>
                <a:spcPts val="0"/>
              </a:spcBef>
              <a:buNone/>
            </a:pPr>
            <a:r>
              <a:rPr lang="en"/>
              <a:t>The main tenet of design thinking is empathy for the people you're trying to design for. </a:t>
            </a:r>
          </a:p>
          <a:p>
            <a:pPr lvl="0" algn="r">
              <a:spcBef>
                <a:spcPts val="0"/>
              </a:spcBef>
              <a:buNone/>
            </a:pPr>
            <a:r>
              <a:rPr lang="en" sz="1800"/>
              <a:t>David M. Kelley</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303" name="Shape 303"/>
        <p:cNvGrpSpPr/>
        <p:nvPr/>
      </p:nvGrpSpPr>
      <p:grpSpPr>
        <a:xfrm>
          <a:off x="0" y="0"/>
          <a:ext cx="0" cy="0"/>
          <a:chOff x="0" y="0"/>
          <a:chExt cx="0" cy="0"/>
        </a:xfrm>
      </p:grpSpPr>
      <p:sp>
        <p:nvSpPr>
          <p:cNvPr id="304" name="Shape 304"/>
          <p:cNvSpPr txBox="1"/>
          <p:nvPr>
            <p:ph type="title"/>
          </p:nvPr>
        </p:nvSpPr>
        <p:spPr>
          <a:xfrm>
            <a:off x="1272675" y="2143050"/>
            <a:ext cx="6598500" cy="857400"/>
          </a:xfrm>
          <a:prstGeom prst="rect">
            <a:avLst/>
          </a:prstGeom>
        </p:spPr>
        <p:txBody>
          <a:bodyPr anchorCtr="0" anchor="ctr" bIns="91425" lIns="91425" rIns="91425" tIns="91425">
            <a:noAutofit/>
          </a:bodyPr>
          <a:lstStyle/>
          <a:p>
            <a:pPr lvl="0" rtl="0">
              <a:spcBef>
                <a:spcPts val="0"/>
              </a:spcBef>
              <a:buNone/>
            </a:pPr>
            <a:r>
              <a:rPr lang="en">
                <a:solidFill>
                  <a:srgbClr val="FFFFFF"/>
                </a:solidFill>
              </a:rPr>
              <a:t>Interpret</a:t>
            </a:r>
          </a:p>
        </p:txBody>
      </p:sp>
      <p:sp>
        <p:nvSpPr>
          <p:cNvPr id="305" name="Shape 305"/>
          <p:cNvSpPr txBox="1"/>
          <p:nvPr>
            <p:ph idx="4294967295" type="body"/>
          </p:nvPr>
        </p:nvSpPr>
        <p:spPr>
          <a:xfrm>
            <a:off x="1098687" y="3442500"/>
            <a:ext cx="1691100" cy="1701000"/>
          </a:xfrm>
          <a:prstGeom prst="rect">
            <a:avLst/>
          </a:prstGeom>
        </p:spPr>
        <p:txBody>
          <a:bodyPr anchorCtr="0" anchor="ctr" bIns="91425" lIns="91425" rIns="91425" tIns="91425">
            <a:noAutofit/>
          </a:bodyPr>
          <a:lstStyle/>
          <a:p>
            <a:pPr lvl="0" rtl="0" algn="ctr">
              <a:spcBef>
                <a:spcPts val="0"/>
              </a:spcBef>
              <a:buNone/>
            </a:pPr>
            <a:r>
              <a:rPr lang="en" sz="3000"/>
              <a:t>Read</a:t>
            </a:r>
          </a:p>
        </p:txBody>
      </p:sp>
      <p:sp>
        <p:nvSpPr>
          <p:cNvPr id="306" name="Shape 306"/>
          <p:cNvSpPr txBox="1"/>
          <p:nvPr>
            <p:ph idx="4294967295" type="body"/>
          </p:nvPr>
        </p:nvSpPr>
        <p:spPr>
          <a:xfrm>
            <a:off x="3726450" y="3442500"/>
            <a:ext cx="1691100" cy="1701000"/>
          </a:xfrm>
          <a:prstGeom prst="rect">
            <a:avLst/>
          </a:prstGeom>
        </p:spPr>
        <p:txBody>
          <a:bodyPr anchorCtr="0" anchor="ctr" bIns="91425" lIns="91425" rIns="91425" tIns="91425">
            <a:noAutofit/>
          </a:bodyPr>
          <a:lstStyle/>
          <a:p>
            <a:pPr lvl="0" rtl="0" algn="ctr">
              <a:spcBef>
                <a:spcPts val="0"/>
              </a:spcBef>
              <a:buNone/>
            </a:pPr>
            <a:r>
              <a:rPr lang="en" sz="3000"/>
              <a:t>Analyze</a:t>
            </a:r>
          </a:p>
        </p:txBody>
      </p:sp>
      <p:sp>
        <p:nvSpPr>
          <p:cNvPr id="307" name="Shape 307"/>
          <p:cNvSpPr txBox="1"/>
          <p:nvPr>
            <p:ph idx="4294967295" type="body"/>
          </p:nvPr>
        </p:nvSpPr>
        <p:spPr>
          <a:xfrm>
            <a:off x="6354225" y="3442500"/>
            <a:ext cx="1806600" cy="1701000"/>
          </a:xfrm>
          <a:prstGeom prst="rect">
            <a:avLst/>
          </a:prstGeom>
        </p:spPr>
        <p:txBody>
          <a:bodyPr anchorCtr="0" anchor="ctr" bIns="91425" lIns="91425" rIns="91425" tIns="91425">
            <a:noAutofit/>
          </a:bodyPr>
          <a:lstStyle/>
          <a:p>
            <a:pPr lvl="0" rtl="0" algn="ctr">
              <a:spcBef>
                <a:spcPts val="0"/>
              </a:spcBef>
              <a:buNone/>
            </a:pPr>
            <a:r>
              <a:rPr lang="en" sz="3000"/>
              <a:t>Write</a:t>
            </a:r>
          </a:p>
        </p:txBody>
      </p:sp>
      <p:cxnSp>
        <p:nvCxnSpPr>
          <p:cNvPr id="308" name="Shape 308"/>
          <p:cNvCxnSpPr>
            <a:stCxn id="305" idx="3"/>
            <a:endCxn id="306" idx="1"/>
          </p:cNvCxnSpPr>
          <p:nvPr/>
        </p:nvCxnSpPr>
        <p:spPr>
          <a:xfrm>
            <a:off x="2789787" y="4293000"/>
            <a:ext cx="936600" cy="0"/>
          </a:xfrm>
          <a:prstGeom prst="straightConnector1">
            <a:avLst/>
          </a:prstGeom>
          <a:noFill/>
          <a:ln cap="flat" cmpd="sng" w="9525">
            <a:solidFill>
              <a:srgbClr val="FFFFFF"/>
            </a:solidFill>
            <a:prstDash val="solid"/>
            <a:round/>
            <a:headEnd len="med" w="med" type="oval"/>
            <a:tailEnd len="med" w="med" type="triangle"/>
          </a:ln>
        </p:spPr>
      </p:cxnSp>
      <p:cxnSp>
        <p:nvCxnSpPr>
          <p:cNvPr id="309" name="Shape 309"/>
          <p:cNvCxnSpPr>
            <a:stCxn id="306" idx="3"/>
            <a:endCxn id="307" idx="1"/>
          </p:cNvCxnSpPr>
          <p:nvPr/>
        </p:nvCxnSpPr>
        <p:spPr>
          <a:xfrm>
            <a:off x="5417550" y="4293000"/>
            <a:ext cx="936600" cy="0"/>
          </a:xfrm>
          <a:prstGeom prst="straightConnector1">
            <a:avLst/>
          </a:prstGeom>
          <a:noFill/>
          <a:ln cap="flat" cmpd="sng" w="9525">
            <a:solidFill>
              <a:srgbClr val="FFFFFF"/>
            </a:solidFill>
            <a:prstDash val="solid"/>
            <a:round/>
            <a:headEnd len="med" w="med" type="oval"/>
            <a:tailEnd len="med" w="med" type="triangle"/>
          </a:ln>
        </p:spPr>
      </p:cxn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313" name="Shape 313"/>
        <p:cNvGrpSpPr/>
        <p:nvPr/>
      </p:nvGrpSpPr>
      <p:grpSpPr>
        <a:xfrm>
          <a:off x="0" y="0"/>
          <a:ext cx="0" cy="0"/>
          <a:chOff x="0" y="0"/>
          <a:chExt cx="0" cy="0"/>
        </a:xfrm>
      </p:grpSpPr>
      <p:sp>
        <p:nvSpPr>
          <p:cNvPr id="314" name="Shape 314"/>
          <p:cNvSpPr txBox="1"/>
          <p:nvPr>
            <p:ph type="title"/>
          </p:nvPr>
        </p:nvSpPr>
        <p:spPr>
          <a:xfrm>
            <a:off x="1272750" y="113575"/>
            <a:ext cx="6598500" cy="857400"/>
          </a:xfrm>
          <a:prstGeom prst="rect">
            <a:avLst/>
          </a:prstGeom>
        </p:spPr>
        <p:txBody>
          <a:bodyPr anchorCtr="0" anchor="ctr" bIns="91425" lIns="91425" rIns="91425" tIns="91425">
            <a:noAutofit/>
          </a:bodyPr>
          <a:lstStyle/>
          <a:p>
            <a:pPr lvl="0" rtl="0">
              <a:spcBef>
                <a:spcPts val="0"/>
              </a:spcBef>
              <a:buNone/>
            </a:pPr>
            <a:r>
              <a:rPr lang="en">
                <a:solidFill>
                  <a:srgbClr val="FFFFFF"/>
                </a:solidFill>
              </a:rPr>
              <a:t>Ideate</a:t>
            </a:r>
          </a:p>
        </p:txBody>
      </p:sp>
      <p:sp>
        <p:nvSpPr>
          <p:cNvPr descr="We all need a little encouragement every now and then. Kid President, knowing this, has put together a video you can play each morning as you wake up or to share with your friend who needs a kick in the right direction. Take a moment and spread some encouragement. &quot;It's everybody's duty to give the world a reason to dance.&quot; Pre-order Kid President's Guide to Being Awesome Here! http://soulpancake.com/kpbook/  Featuring the song &quot;Households&quot; by Sleeping At Last - http://sleepingatlast.com with additional music by our pal Skewby - http://somethingaboutskewby.com  Follow on Twitter: http://twitter.com/iamkidpresident Be a friend on Facebook: http://facebook.com/kidpresident Send an email: kid@kidpresident.com For Press Inquiries, contact: YTpress@soulpancake.com  Created by Kid President and Brad Montague  Special thanks to Robert Frost, that dude from Journey and the movie Space Jam.  Subscribe to our youtube channel: http://www.youtube.com/subscription_center?add_user=SoulPancake Buy our book! http://book.soulpancake.com Follow us on Facebook: http://facebook.com/SoulPancake Tweet us at: http://twitter.com/SoulPancake  -~-~~-~~~-~~-~- How do students react when high school boys are treated like women in Congress?? CLICK HERE to find out! https://www.youtube.com/watch?v=Km0tiHY94sQ -~-~~-~~~-~~-~-" id="315" name="Shape 315" title="A Pep Talk from Kid President to You">
            <a:hlinkClick r:id="rId4"/>
          </p:cNvPr>
          <p:cNvSpPr/>
          <p:nvPr/>
        </p:nvSpPr>
        <p:spPr>
          <a:xfrm>
            <a:off x="1883962" y="1067625"/>
            <a:ext cx="5376067" cy="4032050"/>
          </a:xfrm>
          <a:prstGeom prst="rect">
            <a:avLst/>
          </a:prstGeom>
          <a:blipFill>
            <a:blip r:embed="rId5">
              <a:alphaModFix/>
            </a:blip>
            <a:stretch>
              <a:fillRect/>
            </a:stretch>
          </a:blipFill>
          <a:ln>
            <a:noFill/>
          </a:ln>
        </p:spPr>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x="0" y="0"/>
          <a:ext cx="0" cy="0"/>
          <a:chOff x="0" y="0"/>
          <a:chExt cx="0" cy="0"/>
        </a:xfrm>
      </p:grpSpPr>
      <p:sp>
        <p:nvSpPr>
          <p:cNvPr id="320" name="Shape 320"/>
          <p:cNvSpPr txBox="1"/>
          <p:nvPr>
            <p:ph type="ctrTitle"/>
          </p:nvPr>
        </p:nvSpPr>
        <p:spPr>
          <a:xfrm>
            <a:off x="512700" y="1991850"/>
            <a:ext cx="8118600" cy="1159800"/>
          </a:xfrm>
          <a:prstGeom prst="rect">
            <a:avLst/>
          </a:prstGeom>
        </p:spPr>
        <p:txBody>
          <a:bodyPr anchorCtr="0" anchor="ctr" bIns="91425" lIns="91425" rIns="91425" tIns="91425">
            <a:noAutofit/>
          </a:bodyPr>
          <a:lstStyle/>
          <a:p>
            <a:pPr lvl="0">
              <a:spcBef>
                <a:spcPts val="0"/>
              </a:spcBef>
              <a:buNone/>
            </a:pPr>
            <a:r>
              <a:rPr lang="en"/>
              <a:t>Create</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324" name="Shape 324"/>
        <p:cNvGrpSpPr/>
        <p:nvPr/>
      </p:nvGrpSpPr>
      <p:grpSpPr>
        <a:xfrm>
          <a:off x="0" y="0"/>
          <a:ext cx="0" cy="0"/>
          <a:chOff x="0" y="0"/>
          <a:chExt cx="0" cy="0"/>
        </a:xfrm>
      </p:grpSpPr>
      <p:sp>
        <p:nvSpPr>
          <p:cNvPr id="325" name="Shape 325"/>
          <p:cNvSpPr txBox="1"/>
          <p:nvPr>
            <p:ph idx="4294967295" type="ctrTitle"/>
          </p:nvPr>
        </p:nvSpPr>
        <p:spPr>
          <a:xfrm>
            <a:off x="891250" y="767725"/>
            <a:ext cx="7237500" cy="1159800"/>
          </a:xfrm>
          <a:prstGeom prst="rect">
            <a:avLst/>
          </a:prstGeom>
        </p:spPr>
        <p:txBody>
          <a:bodyPr anchorCtr="0" anchor="ctr" bIns="91425" lIns="91425" rIns="91425" tIns="91425">
            <a:noAutofit/>
          </a:bodyPr>
          <a:lstStyle/>
          <a:p>
            <a:pPr lvl="0" rtl="0">
              <a:spcBef>
                <a:spcPts val="0"/>
              </a:spcBef>
              <a:buNone/>
            </a:pPr>
            <a:r>
              <a:rPr lang="en" sz="9600"/>
              <a:t>Thank you!</a:t>
            </a:r>
          </a:p>
        </p:txBody>
      </p:sp>
      <p:sp>
        <p:nvSpPr>
          <p:cNvPr id="326" name="Shape 326"/>
          <p:cNvSpPr txBox="1"/>
          <p:nvPr>
            <p:ph idx="4294967295" type="subTitle"/>
          </p:nvPr>
        </p:nvSpPr>
        <p:spPr>
          <a:xfrm>
            <a:off x="504675" y="3178450"/>
            <a:ext cx="8107200" cy="1965000"/>
          </a:xfrm>
          <a:prstGeom prst="rect">
            <a:avLst/>
          </a:prstGeom>
        </p:spPr>
        <p:txBody>
          <a:bodyPr anchorCtr="0" anchor="ctr" bIns="91425" lIns="91425" rIns="91425" tIns="91425">
            <a:noAutofit/>
          </a:bodyPr>
          <a:lstStyle/>
          <a:p>
            <a:pPr lvl="0" rtl="0" algn="ctr">
              <a:spcBef>
                <a:spcPts val="0"/>
              </a:spcBef>
              <a:buNone/>
            </a:pPr>
            <a:r>
              <a:rPr b="1" lang="en" sz="3600">
                <a:solidFill>
                  <a:srgbClr val="FFFFFF"/>
                </a:solidFill>
              </a:rPr>
              <a:t>Find our contact info at</a:t>
            </a:r>
          </a:p>
          <a:p>
            <a:pPr lvl="0" rtl="0" algn="ctr">
              <a:spcBef>
                <a:spcPts val="0"/>
              </a:spcBef>
              <a:buNone/>
            </a:pPr>
            <a:r>
              <a:rPr b="1" lang="en" sz="3600">
                <a:solidFill>
                  <a:srgbClr val="000000"/>
                </a:solidFill>
                <a:highlight>
                  <a:srgbClr val="FFFFFF"/>
                </a:highlight>
                <a:hlinkClick r:id="rId4"/>
              </a:rPr>
              <a:t>mcteauthenticlearning.weebly.com</a:t>
            </a:r>
            <a:r>
              <a:rPr b="1" lang="en" sz="3600">
                <a:solidFill>
                  <a:srgbClr val="D9EAD3"/>
                </a:solidFill>
              </a:rPr>
              <a:t> </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0" name="Shape 330"/>
        <p:cNvGrpSpPr/>
        <p:nvPr/>
      </p:nvGrpSpPr>
      <p:grpSpPr>
        <a:xfrm>
          <a:off x="0" y="0"/>
          <a:ext cx="0" cy="0"/>
          <a:chOff x="0" y="0"/>
          <a:chExt cx="0" cy="0"/>
        </a:xfrm>
      </p:grpSpPr>
      <p:sp>
        <p:nvSpPr>
          <p:cNvPr id="331" name="Shape 331"/>
          <p:cNvSpPr txBox="1"/>
          <p:nvPr>
            <p:ph type="title"/>
          </p:nvPr>
        </p:nvSpPr>
        <p:spPr>
          <a:xfrm>
            <a:off x="1272675" y="2143050"/>
            <a:ext cx="6598500" cy="857400"/>
          </a:xfrm>
          <a:prstGeom prst="rect">
            <a:avLst/>
          </a:prstGeom>
        </p:spPr>
        <p:txBody>
          <a:bodyPr anchorCtr="0" anchor="ctr" bIns="91425" lIns="91425" rIns="91425" tIns="91425">
            <a:noAutofit/>
          </a:bodyPr>
          <a:lstStyle/>
          <a:p>
            <a:pPr lvl="0" rtl="0">
              <a:spcBef>
                <a:spcPts val="0"/>
              </a:spcBef>
              <a:buNone/>
            </a:pPr>
            <a:r>
              <a:rPr lang="en"/>
              <a:t>Credits</a:t>
            </a:r>
          </a:p>
        </p:txBody>
      </p:sp>
      <p:sp>
        <p:nvSpPr>
          <p:cNvPr id="332" name="Shape 332"/>
          <p:cNvSpPr txBox="1"/>
          <p:nvPr>
            <p:ph idx="1" type="body"/>
          </p:nvPr>
        </p:nvSpPr>
        <p:spPr>
          <a:xfrm>
            <a:off x="1236500" y="3727575"/>
            <a:ext cx="6671100" cy="1198199"/>
          </a:xfrm>
          <a:prstGeom prst="rect">
            <a:avLst/>
          </a:prstGeom>
        </p:spPr>
        <p:txBody>
          <a:bodyPr anchorCtr="0" anchor="b" bIns="91425" lIns="91425" rIns="91425" tIns="91425">
            <a:noAutofit/>
          </a:bodyPr>
          <a:lstStyle/>
          <a:p>
            <a:pPr lvl="0" rtl="0">
              <a:spcBef>
                <a:spcPts val="0"/>
              </a:spcBef>
              <a:buNone/>
            </a:pPr>
            <a:r>
              <a:rPr lang="en"/>
              <a:t>Special thanks to all the people who made and released these awesome resources for free:</a:t>
            </a:r>
          </a:p>
          <a:p>
            <a:pPr lvl="0" rtl="0">
              <a:lnSpc>
                <a:spcPct val="115000"/>
              </a:lnSpc>
              <a:spcBef>
                <a:spcPts val="0"/>
              </a:spcBef>
              <a:buNone/>
            </a:pPr>
            <a:r>
              <a:rPr lang="en"/>
              <a:t>Presentation template by </a:t>
            </a:r>
            <a:r>
              <a:rPr lang="en" u="sng">
                <a:hlinkClick r:id="rId3"/>
              </a:rPr>
              <a:t>SlidesCarnival</a:t>
            </a:r>
          </a:p>
          <a:p>
            <a:pPr lvl="0" rtl="0">
              <a:lnSpc>
                <a:spcPct val="115000"/>
              </a:lnSpc>
              <a:spcBef>
                <a:spcPts val="0"/>
              </a:spcBef>
              <a:buNone/>
            </a:pPr>
            <a:r>
              <a:rPr lang="en"/>
              <a:t>Photographs by </a:t>
            </a:r>
            <a:r>
              <a:rPr lang="en" u="sng">
                <a:hlinkClick r:id="rId4"/>
              </a:rPr>
              <a:t>Unsplash</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idx="4294967295" type="ctrTitle"/>
          </p:nvPr>
        </p:nvSpPr>
        <p:spPr>
          <a:xfrm>
            <a:off x="0" y="981825"/>
            <a:ext cx="9144000" cy="4161600"/>
          </a:xfrm>
          <a:prstGeom prst="rect">
            <a:avLst/>
          </a:prstGeom>
        </p:spPr>
        <p:txBody>
          <a:bodyPr anchorCtr="0" anchor="ctr" bIns="91425" lIns="91425" rIns="91425" tIns="91425">
            <a:noAutofit/>
          </a:bodyPr>
          <a:lstStyle/>
          <a:p>
            <a:pPr indent="0" lvl="0" marL="0" rtl="0">
              <a:lnSpc>
                <a:spcPct val="115000"/>
              </a:lnSpc>
              <a:spcBef>
                <a:spcPts val="0"/>
              </a:spcBef>
              <a:buNone/>
            </a:pPr>
            <a:r>
              <a:rPr lang="en" sz="7200">
                <a:solidFill>
                  <a:srgbClr val="FFFFFF"/>
                </a:solidFill>
              </a:rPr>
              <a:t>How do we </a:t>
            </a:r>
            <a:r>
              <a:rPr lang="en" sz="7200"/>
              <a:t>inspire </a:t>
            </a:r>
            <a:r>
              <a:rPr lang="en" sz="7200">
                <a:solidFill>
                  <a:srgbClr val="FFFFFF"/>
                </a:solidFill>
              </a:rPr>
              <a:t>students to ask these questions?</a:t>
            </a:r>
          </a:p>
          <a:p>
            <a:pPr indent="0" lvl="0" marL="914400" rtl="0" algn="l">
              <a:lnSpc>
                <a:spcPct val="115000"/>
              </a:lnSpc>
              <a:spcBef>
                <a:spcPts val="0"/>
              </a:spcBef>
              <a:buNone/>
            </a:pPr>
            <a:r>
              <a:t/>
            </a:r>
            <a:endParaRPr b="0" sz="3000">
              <a:solidFill>
                <a:srgbClr val="FFFFFF"/>
              </a:solidFill>
            </a:endParaRPr>
          </a:p>
          <a:p>
            <a:pPr lvl="0" rtl="0" algn="ctr">
              <a:spcBef>
                <a:spcPts val="0"/>
              </a:spcBef>
              <a:buNone/>
            </a:pPr>
            <a:r>
              <a:t/>
            </a:r>
            <a:endParaRPr sz="7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Shape 65"/>
          <p:cNvSpPr txBox="1"/>
          <p:nvPr>
            <p:ph idx="1" type="body"/>
          </p:nvPr>
        </p:nvSpPr>
        <p:spPr>
          <a:xfrm>
            <a:off x="59800" y="-5750"/>
            <a:ext cx="9084300" cy="4844400"/>
          </a:xfrm>
          <a:prstGeom prst="rect">
            <a:avLst/>
          </a:prstGeom>
        </p:spPr>
        <p:txBody>
          <a:bodyPr anchorCtr="0" anchor="t" bIns="91425" lIns="91425" rIns="91425" tIns="91425">
            <a:noAutofit/>
          </a:bodyPr>
          <a:lstStyle/>
          <a:p>
            <a:pPr lvl="0" rtl="0">
              <a:lnSpc>
                <a:spcPct val="115000"/>
              </a:lnSpc>
              <a:spcBef>
                <a:spcPts val="0"/>
              </a:spcBef>
              <a:buNone/>
            </a:pPr>
            <a:r>
              <a:rPr lang="en" sz="3600">
                <a:solidFill>
                  <a:srgbClr val="FFFFFF"/>
                </a:solidFill>
                <a:latin typeface="Montserrat"/>
                <a:ea typeface="Montserrat"/>
                <a:cs typeface="Montserrat"/>
                <a:sym typeface="Montserrat"/>
              </a:rPr>
              <a:t>Our Shared Vision</a:t>
            </a:r>
          </a:p>
          <a:p>
            <a:pPr lvl="0" rtl="0">
              <a:lnSpc>
                <a:spcPct val="115000"/>
              </a:lnSpc>
              <a:spcBef>
                <a:spcPts val="0"/>
              </a:spcBef>
              <a:buNone/>
            </a:pPr>
            <a:r>
              <a:t/>
            </a:r>
            <a:endParaRPr>
              <a:solidFill>
                <a:srgbClr val="FFFFFF"/>
              </a:solidFill>
              <a:latin typeface="Montserrat"/>
              <a:ea typeface="Montserrat"/>
              <a:cs typeface="Montserrat"/>
              <a:sym typeface="Montserrat"/>
            </a:endParaRPr>
          </a:p>
          <a:p>
            <a:pPr lvl="0" rtl="0">
              <a:lnSpc>
                <a:spcPct val="115000"/>
              </a:lnSpc>
              <a:spcBef>
                <a:spcPts val="0"/>
              </a:spcBef>
              <a:buNone/>
            </a:pPr>
            <a:r>
              <a:rPr lang="en">
                <a:solidFill>
                  <a:srgbClr val="FFFFFF"/>
                </a:solidFill>
                <a:latin typeface="Montserrat"/>
                <a:ea typeface="Montserrat"/>
                <a:cs typeface="Montserrat"/>
                <a:sym typeface="Montserrat"/>
              </a:rPr>
              <a:t>We believe that student choice creates opportunities for authentic learning, while still meeting the standards. These are some ways that we have included student choice and built authenticity into our core classes.</a:t>
            </a:r>
          </a:p>
          <a:p>
            <a:pPr lvl="0" rtl="0">
              <a:lnSpc>
                <a:spcPct val="115000"/>
              </a:lnSpc>
              <a:spcBef>
                <a:spcPts val="0"/>
              </a:spcBef>
              <a:buNone/>
            </a:pPr>
            <a:r>
              <a:t/>
            </a:r>
            <a:endParaRPr>
              <a:solidFill>
                <a:srgbClr val="FFFFFF"/>
              </a:solidFill>
              <a:latin typeface="Montserrat"/>
              <a:ea typeface="Montserrat"/>
              <a:cs typeface="Montserrat"/>
              <a:sym typeface="Montserrat"/>
            </a:endParaRPr>
          </a:p>
          <a:p>
            <a:pPr lvl="0">
              <a:lnSpc>
                <a:spcPct val="115000"/>
              </a:lnSpc>
              <a:spcBef>
                <a:spcPts val="0"/>
              </a:spcBef>
              <a:buNone/>
            </a:pPr>
            <a:r>
              <a:rPr lang="en" sz="2400">
                <a:solidFill>
                  <a:srgbClr val="FFFFFF"/>
                </a:solidFill>
                <a:latin typeface="Montserrat"/>
                <a:ea typeface="Montserrat"/>
                <a:cs typeface="Montserrat"/>
                <a:sym typeface="Montserrat"/>
              </a:rPr>
              <a:t>Genius Hour -- Project-Based Learning -- Design Thinking</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69" name="Shape 69"/>
        <p:cNvGrpSpPr/>
        <p:nvPr/>
      </p:nvGrpSpPr>
      <p:grpSpPr>
        <a:xfrm>
          <a:off x="0" y="0"/>
          <a:ext cx="0" cy="0"/>
          <a:chOff x="0" y="0"/>
          <a:chExt cx="0" cy="0"/>
        </a:xfrm>
      </p:grpSpPr>
      <p:sp>
        <p:nvSpPr>
          <p:cNvPr id="70" name="Shape 70"/>
          <p:cNvSpPr txBox="1"/>
          <p:nvPr>
            <p:ph type="title"/>
          </p:nvPr>
        </p:nvSpPr>
        <p:spPr>
          <a:xfrm>
            <a:off x="1272675" y="2143050"/>
            <a:ext cx="6598500" cy="857400"/>
          </a:xfrm>
          <a:prstGeom prst="rect">
            <a:avLst/>
          </a:prstGeom>
        </p:spPr>
        <p:txBody>
          <a:bodyPr anchorCtr="0" anchor="ctr" bIns="91425" lIns="91425" rIns="91425" tIns="91425">
            <a:noAutofit/>
          </a:bodyPr>
          <a:lstStyle/>
          <a:p>
            <a:pPr lvl="0">
              <a:spcBef>
                <a:spcPts val="0"/>
              </a:spcBef>
              <a:buNone/>
            </a:pPr>
            <a:r>
              <a:rPr lang="en"/>
              <a:t>Genius Hour</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74" name="Shape 74"/>
        <p:cNvGrpSpPr/>
        <p:nvPr/>
      </p:nvGrpSpPr>
      <p:grpSpPr>
        <a:xfrm>
          <a:off x="0" y="0"/>
          <a:ext cx="0" cy="0"/>
          <a:chOff x="0" y="0"/>
          <a:chExt cx="0" cy="0"/>
        </a:xfrm>
      </p:grpSpPr>
      <p:sp>
        <p:nvSpPr>
          <p:cNvPr id="75" name="Shape 75"/>
          <p:cNvSpPr txBox="1"/>
          <p:nvPr>
            <p:ph type="title"/>
          </p:nvPr>
        </p:nvSpPr>
        <p:spPr>
          <a:xfrm>
            <a:off x="1272675" y="2143050"/>
            <a:ext cx="6598500" cy="857400"/>
          </a:xfrm>
          <a:prstGeom prst="rect">
            <a:avLst/>
          </a:prstGeom>
        </p:spPr>
        <p:txBody>
          <a:bodyPr anchorCtr="0" anchor="ctr" bIns="91425" lIns="91425" rIns="91425" tIns="91425">
            <a:noAutofit/>
          </a:bodyPr>
          <a:lstStyle/>
          <a:p>
            <a:pPr lvl="0" rtl="0">
              <a:spcBef>
                <a:spcPts val="0"/>
              </a:spcBef>
              <a:buNone/>
            </a:pPr>
            <a:r>
              <a:t/>
            </a:r>
            <a:endParaRPr/>
          </a:p>
        </p:txBody>
      </p:sp>
      <p:sp>
        <p:nvSpPr>
          <p:cNvPr id="76" name="Shape 76"/>
          <p:cNvSpPr txBox="1"/>
          <p:nvPr>
            <p:ph idx="1" type="body"/>
          </p:nvPr>
        </p:nvSpPr>
        <p:spPr>
          <a:xfrm>
            <a:off x="1236500" y="3727575"/>
            <a:ext cx="6671100" cy="1198199"/>
          </a:xfrm>
          <a:prstGeom prst="rect">
            <a:avLst/>
          </a:prstGeom>
        </p:spPr>
        <p:txBody>
          <a:bodyPr anchorCtr="0" anchor="b" bIns="91425" lIns="91425" rIns="91425" tIns="91425">
            <a:noAutofit/>
          </a:bodyPr>
          <a:lstStyle/>
          <a:p>
            <a:pPr lvl="0" rtl="0">
              <a:spcBef>
                <a:spcPts val="0"/>
              </a:spcBef>
              <a:buNone/>
            </a:pPr>
            <a:r>
              <a:rPr lang="en"/>
              <a:t>A complex idea can be conveyed with just a single still image, namely making it possible to absorb large amounts of data quickly.</a:t>
            </a:r>
          </a:p>
        </p:txBody>
      </p:sp>
      <p:pic>
        <p:nvPicPr>
          <p:cNvPr descr="Screenshot 2016-09-23 at 1.27.40 PM.png" id="77" name="Shape 77"/>
          <p:cNvPicPr preferRelativeResize="0"/>
          <p:nvPr/>
        </p:nvPicPr>
        <p:blipFill>
          <a:blip r:embed="rId4">
            <a:alphaModFix/>
          </a:blip>
          <a:stretch>
            <a:fillRect/>
          </a:stretch>
        </p:blipFill>
        <p:spPr>
          <a:xfrm>
            <a:off x="0" y="-191374"/>
            <a:ext cx="9144000" cy="5333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nvSpPr>
        <p:spPr>
          <a:xfrm>
            <a:off x="1339700" y="1112425"/>
            <a:ext cx="2476200" cy="20574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83" name="Shape 83"/>
          <p:cNvSpPr txBox="1"/>
          <p:nvPr/>
        </p:nvSpPr>
        <p:spPr>
          <a:xfrm>
            <a:off x="1040650" y="167475"/>
            <a:ext cx="6889800" cy="8037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84" name="Shape 84"/>
          <p:cNvSpPr txBox="1"/>
          <p:nvPr/>
        </p:nvSpPr>
        <p:spPr>
          <a:xfrm>
            <a:off x="753650" y="585925"/>
            <a:ext cx="3744000" cy="3720300"/>
          </a:xfrm>
          <a:prstGeom prst="rect">
            <a:avLst/>
          </a:prstGeom>
          <a:noFill/>
          <a:ln>
            <a:noFill/>
          </a:ln>
        </p:spPr>
        <p:txBody>
          <a:bodyPr anchorCtr="0" anchor="t" bIns="91425" lIns="91425" rIns="91425" tIns="91425">
            <a:noAutofit/>
          </a:bodyPr>
          <a:lstStyle/>
          <a:p>
            <a:pPr lvl="0">
              <a:spcBef>
                <a:spcPts val="0"/>
              </a:spcBef>
              <a:buNone/>
            </a:pPr>
            <a:r>
              <a:rPr lang="en">
                <a:solidFill>
                  <a:srgbClr val="FFFFFF"/>
                </a:solidFill>
                <a:latin typeface="Montserrat"/>
                <a:ea typeface="Montserrat"/>
                <a:cs typeface="Montserrat"/>
                <a:sym typeface="Montserrat"/>
              </a:rPr>
              <a:t>I can:</a:t>
            </a:r>
          </a:p>
          <a:p>
            <a:pPr indent="-228600" lvl="0" marL="457200" rtl="0">
              <a:spcBef>
                <a:spcPts val="0"/>
              </a:spcBef>
              <a:buClr>
                <a:srgbClr val="FFFFFF"/>
              </a:buClr>
              <a:buFont typeface="Montserrat"/>
              <a:buAutoNum type="arabicPeriod"/>
            </a:pPr>
            <a:r>
              <a:rPr lang="en">
                <a:solidFill>
                  <a:srgbClr val="FFFFFF"/>
                </a:solidFill>
                <a:latin typeface="Montserrat"/>
                <a:ea typeface="Montserrat"/>
                <a:cs typeface="Montserrat"/>
                <a:sym typeface="Montserrat"/>
              </a:rPr>
              <a:t>Give students choice and freedom</a:t>
            </a:r>
          </a:p>
          <a:p>
            <a:pPr indent="-228600" lvl="0" marL="457200" rtl="0">
              <a:spcBef>
                <a:spcPts val="0"/>
              </a:spcBef>
              <a:buClr>
                <a:srgbClr val="FFFFFF"/>
              </a:buClr>
              <a:buFont typeface="Montserrat"/>
              <a:buAutoNum type="arabicPeriod"/>
            </a:pPr>
            <a:r>
              <a:rPr lang="en">
                <a:solidFill>
                  <a:srgbClr val="FFFFFF"/>
                </a:solidFill>
                <a:latin typeface="Montserrat"/>
                <a:ea typeface="Montserrat"/>
                <a:cs typeface="Montserrat"/>
                <a:sym typeface="Montserrat"/>
              </a:rPr>
              <a:t>Teach many of the research, research writing, and informational text standards</a:t>
            </a:r>
          </a:p>
          <a:p>
            <a:pPr indent="-228600" lvl="0" marL="457200" rtl="0">
              <a:spcBef>
                <a:spcPts val="0"/>
              </a:spcBef>
              <a:buClr>
                <a:srgbClr val="FFFFFF"/>
              </a:buClr>
              <a:buFont typeface="Montserrat"/>
              <a:buAutoNum type="arabicPeriod"/>
            </a:pPr>
            <a:r>
              <a:rPr lang="en">
                <a:solidFill>
                  <a:srgbClr val="FFFFFF"/>
                </a:solidFill>
                <a:latin typeface="Montserrat"/>
                <a:ea typeface="Montserrat"/>
                <a:cs typeface="Montserrat"/>
                <a:sym typeface="Montserrat"/>
              </a:rPr>
              <a:t>Have thoughtful conversations with the entire class about bias and source reliability</a:t>
            </a:r>
          </a:p>
          <a:p>
            <a:pPr indent="-228600" lvl="0" marL="457200" rtl="0">
              <a:spcBef>
                <a:spcPts val="0"/>
              </a:spcBef>
              <a:buClr>
                <a:srgbClr val="FFFFFF"/>
              </a:buClr>
              <a:buFont typeface="Montserrat"/>
              <a:buAutoNum type="arabicPeriod"/>
            </a:pPr>
            <a:r>
              <a:rPr lang="en">
                <a:solidFill>
                  <a:srgbClr val="FFFFFF"/>
                </a:solidFill>
                <a:latin typeface="Montserrat"/>
                <a:ea typeface="Montserrat"/>
                <a:cs typeface="Montserrat"/>
                <a:sym typeface="Montserrat"/>
              </a:rPr>
              <a:t>Conference with every student individually, every week</a:t>
            </a:r>
          </a:p>
          <a:p>
            <a:pPr indent="-228600" lvl="0" marL="457200" rtl="0">
              <a:spcBef>
                <a:spcPts val="0"/>
              </a:spcBef>
              <a:buClr>
                <a:srgbClr val="FFFFFF"/>
              </a:buClr>
              <a:buFont typeface="Montserrat"/>
              <a:buAutoNum type="arabicPeriod"/>
            </a:pPr>
            <a:r>
              <a:rPr lang="en">
                <a:solidFill>
                  <a:srgbClr val="FFFFFF"/>
                </a:solidFill>
                <a:latin typeface="Montserrat"/>
                <a:ea typeface="Montserrat"/>
                <a:cs typeface="Montserrat"/>
                <a:sym typeface="Montserrat"/>
              </a:rPr>
              <a:t>Make the assignments 100% relevant to students’ lives and interests</a:t>
            </a:r>
          </a:p>
          <a:p>
            <a:pPr indent="-228600" lvl="0" marL="457200">
              <a:spcBef>
                <a:spcPts val="0"/>
              </a:spcBef>
              <a:buClr>
                <a:srgbClr val="FFFFFF"/>
              </a:buClr>
              <a:buFont typeface="Montserrat"/>
              <a:buAutoNum type="arabicPeriod"/>
            </a:pPr>
            <a:r>
              <a:rPr lang="en">
                <a:solidFill>
                  <a:srgbClr val="FFFFFF"/>
                </a:solidFill>
                <a:latin typeface="Montserrat"/>
                <a:ea typeface="Montserrat"/>
                <a:cs typeface="Montserrat"/>
                <a:sym typeface="Montserrat"/>
              </a:rPr>
              <a:t>Have them publish what they create for an authentic audience</a:t>
            </a:r>
          </a:p>
        </p:txBody>
      </p:sp>
      <p:sp>
        <p:nvSpPr>
          <p:cNvPr id="85" name="Shape 85"/>
          <p:cNvSpPr txBox="1"/>
          <p:nvPr/>
        </p:nvSpPr>
        <p:spPr>
          <a:xfrm>
            <a:off x="4653050" y="585925"/>
            <a:ext cx="3744000" cy="3720300"/>
          </a:xfrm>
          <a:prstGeom prst="rect">
            <a:avLst/>
          </a:prstGeom>
          <a:noFill/>
          <a:ln>
            <a:noFill/>
          </a:ln>
        </p:spPr>
        <p:txBody>
          <a:bodyPr anchorCtr="0" anchor="t" bIns="91425" lIns="91425" rIns="91425" tIns="91425">
            <a:noAutofit/>
          </a:bodyPr>
          <a:lstStyle/>
          <a:p>
            <a:pPr lvl="0">
              <a:spcBef>
                <a:spcPts val="0"/>
              </a:spcBef>
              <a:buNone/>
            </a:pPr>
            <a:r>
              <a:rPr lang="en">
                <a:solidFill>
                  <a:srgbClr val="FFFFFF"/>
                </a:solidFill>
                <a:latin typeface="Montserrat"/>
                <a:ea typeface="Montserrat"/>
                <a:cs typeface="Montserrat"/>
                <a:sym typeface="Montserrat"/>
              </a:rPr>
              <a:t>Students can:</a:t>
            </a:r>
          </a:p>
          <a:p>
            <a:pPr indent="-228600" lvl="0" marL="457200" rtl="0">
              <a:spcBef>
                <a:spcPts val="0"/>
              </a:spcBef>
              <a:buClr>
                <a:srgbClr val="FFFFFF"/>
              </a:buClr>
              <a:buFont typeface="Montserrat"/>
              <a:buAutoNum type="arabicPeriod"/>
            </a:pPr>
            <a:r>
              <a:rPr lang="en">
                <a:solidFill>
                  <a:srgbClr val="FFFFFF"/>
                </a:solidFill>
                <a:latin typeface="Montserrat"/>
                <a:ea typeface="Montserrat"/>
                <a:cs typeface="Montserrat"/>
                <a:sym typeface="Montserrat"/>
              </a:rPr>
              <a:t>Research whatever they are interested in</a:t>
            </a:r>
          </a:p>
          <a:p>
            <a:pPr indent="-228600" lvl="0" marL="457200" rtl="0">
              <a:spcBef>
                <a:spcPts val="0"/>
              </a:spcBef>
              <a:buClr>
                <a:srgbClr val="FFFFFF"/>
              </a:buClr>
              <a:buFont typeface="Montserrat"/>
              <a:buAutoNum type="arabicPeriod"/>
            </a:pPr>
            <a:r>
              <a:rPr lang="en">
                <a:solidFill>
                  <a:srgbClr val="FFFFFF"/>
                </a:solidFill>
                <a:latin typeface="Montserrat"/>
                <a:ea typeface="Montserrat"/>
                <a:cs typeface="Montserrat"/>
                <a:sym typeface="Montserrat"/>
              </a:rPr>
              <a:t>Show mastery of many of the standards related to research, research writing, and information text</a:t>
            </a:r>
          </a:p>
          <a:p>
            <a:pPr indent="-228600" lvl="0" marL="457200" rtl="0">
              <a:spcBef>
                <a:spcPts val="0"/>
              </a:spcBef>
              <a:buClr>
                <a:srgbClr val="FFFFFF"/>
              </a:buClr>
              <a:buFont typeface="Montserrat"/>
              <a:buAutoNum type="arabicPeriod"/>
            </a:pPr>
            <a:r>
              <a:rPr lang="en">
                <a:solidFill>
                  <a:srgbClr val="FFFFFF"/>
                </a:solidFill>
                <a:latin typeface="Montserrat"/>
                <a:ea typeface="Montserrat"/>
                <a:cs typeface="Montserrat"/>
                <a:sym typeface="Montserrat"/>
              </a:rPr>
              <a:t>Think critically about source bias and source reliability</a:t>
            </a:r>
          </a:p>
          <a:p>
            <a:pPr indent="-228600" lvl="0" marL="457200" rtl="0">
              <a:spcBef>
                <a:spcPts val="0"/>
              </a:spcBef>
              <a:buClr>
                <a:srgbClr val="FFFFFF"/>
              </a:buClr>
              <a:buFont typeface="Montserrat"/>
              <a:buAutoNum type="arabicPeriod"/>
            </a:pPr>
            <a:r>
              <a:rPr lang="en">
                <a:solidFill>
                  <a:srgbClr val="FFFFFF"/>
                </a:solidFill>
                <a:latin typeface="Montserrat"/>
                <a:ea typeface="Montserrat"/>
                <a:cs typeface="Montserrat"/>
                <a:sym typeface="Montserrat"/>
              </a:rPr>
              <a:t>Talk with me every week about what they are researching and about what they want to learn</a:t>
            </a:r>
          </a:p>
          <a:p>
            <a:pPr indent="-228600" lvl="0" marL="457200" rtl="0">
              <a:spcBef>
                <a:spcPts val="0"/>
              </a:spcBef>
              <a:buClr>
                <a:srgbClr val="FFFFFF"/>
              </a:buClr>
              <a:buFont typeface="Montserrat"/>
              <a:buAutoNum type="arabicPeriod"/>
            </a:pPr>
            <a:r>
              <a:rPr lang="en">
                <a:solidFill>
                  <a:srgbClr val="FFFFFF"/>
                </a:solidFill>
                <a:latin typeface="Montserrat"/>
                <a:ea typeface="Montserrat"/>
                <a:cs typeface="Montserrat"/>
                <a:sym typeface="Montserrat"/>
              </a:rPr>
              <a:t>See the value of these skills in everyday life</a:t>
            </a:r>
          </a:p>
          <a:p>
            <a:pPr indent="-228600" lvl="0" marL="457200">
              <a:spcBef>
                <a:spcPts val="0"/>
              </a:spcBef>
              <a:buClr>
                <a:srgbClr val="FFFFFF"/>
              </a:buClr>
              <a:buFont typeface="Montserrat"/>
              <a:buAutoNum type="arabicPeriod"/>
            </a:pPr>
            <a:r>
              <a:rPr lang="en">
                <a:solidFill>
                  <a:srgbClr val="FFFFFF"/>
                </a:solidFill>
                <a:latin typeface="Montserrat"/>
                <a:ea typeface="Montserrat"/>
                <a:cs typeface="Montserrat"/>
                <a:sym typeface="Montserrat"/>
              </a:rPr>
              <a:t>Join the conversation online about their passions and interests</a:t>
            </a:r>
          </a:p>
          <a:p>
            <a:pPr lvl="0">
              <a:spcBef>
                <a:spcPts val="0"/>
              </a:spcBef>
              <a:buNone/>
            </a:pPr>
            <a:r>
              <a:t/>
            </a:r>
            <a:endParaRPr>
              <a:solidFill>
                <a:srgbClr val="FFFFFF"/>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tharin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